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sldIdLst>
    <p:sldId id="258" r:id="rId4"/>
    <p:sldId id="259" r:id="rId5"/>
    <p:sldId id="260" r:id="rId6"/>
    <p:sldId id="261" r:id="rId7"/>
    <p:sldId id="262" r:id="rId8"/>
    <p:sldId id="263" r:id="rId9"/>
    <p:sldId id="264" r:id="rId10"/>
    <p:sldId id="272" r:id="rId11"/>
    <p:sldId id="273" r:id="rId12"/>
    <p:sldId id="266" r:id="rId13"/>
    <p:sldId id="267" r:id="rId14"/>
    <p:sldId id="268" r:id="rId15"/>
    <p:sldId id="269" r:id="rId16"/>
    <p:sldId id="270" r:id="rId17"/>
    <p:sldId id="271"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37"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a Ólöf Jónsdóttir" userId="d0135ca7-0c76-4412-8a89-842f392ca0ff" providerId="ADAL" clId="{E467980A-E52B-462D-836C-3F0884DB7C84}"/>
    <pc:docChg chg="modSld">
      <pc:chgData name="Marta Ólöf Jónsdóttir" userId="d0135ca7-0c76-4412-8a89-842f392ca0ff" providerId="ADAL" clId="{E467980A-E52B-462D-836C-3F0884DB7C84}" dt="2023-05-11T14:46:54.909" v="342" actId="20577"/>
      <pc:docMkLst>
        <pc:docMk/>
      </pc:docMkLst>
      <pc:sldChg chg="modSp mod">
        <pc:chgData name="Marta Ólöf Jónsdóttir" userId="d0135ca7-0c76-4412-8a89-842f392ca0ff" providerId="ADAL" clId="{E467980A-E52B-462D-836C-3F0884DB7C84}" dt="2023-05-11T14:09:25.138" v="3" actId="20577"/>
        <pc:sldMkLst>
          <pc:docMk/>
          <pc:sldMk cId="2212362265" sldId="264"/>
        </pc:sldMkLst>
        <pc:spChg chg="mod">
          <ac:chgData name="Marta Ólöf Jónsdóttir" userId="d0135ca7-0c76-4412-8a89-842f392ca0ff" providerId="ADAL" clId="{E467980A-E52B-462D-836C-3F0884DB7C84}" dt="2023-05-11T14:09:25.138" v="3" actId="20577"/>
          <ac:spMkLst>
            <pc:docMk/>
            <pc:sldMk cId="2212362265" sldId="264"/>
            <ac:spMk id="2" creationId="{49B880F3-D045-CDFB-EEFE-5F9E8C15DB9F}"/>
          </ac:spMkLst>
        </pc:spChg>
      </pc:sldChg>
      <pc:sldChg chg="modSp mod">
        <pc:chgData name="Marta Ólöf Jónsdóttir" userId="d0135ca7-0c76-4412-8a89-842f392ca0ff" providerId="ADAL" clId="{E467980A-E52B-462D-836C-3F0884DB7C84}" dt="2023-05-11T14:32:04.230" v="83" actId="20577"/>
        <pc:sldMkLst>
          <pc:docMk/>
          <pc:sldMk cId="4133474512" sldId="271"/>
        </pc:sldMkLst>
        <pc:spChg chg="mod">
          <ac:chgData name="Marta Ólöf Jónsdóttir" userId="d0135ca7-0c76-4412-8a89-842f392ca0ff" providerId="ADAL" clId="{E467980A-E52B-462D-836C-3F0884DB7C84}" dt="2023-05-11T14:32:04.230" v="83" actId="20577"/>
          <ac:spMkLst>
            <pc:docMk/>
            <pc:sldMk cId="4133474512" sldId="271"/>
            <ac:spMk id="2" creationId="{49B880F3-D045-CDFB-EEFE-5F9E8C15DB9F}"/>
          </ac:spMkLst>
        </pc:spChg>
      </pc:sldChg>
      <pc:sldChg chg="modSp mod">
        <pc:chgData name="Marta Ólöf Jónsdóttir" userId="d0135ca7-0c76-4412-8a89-842f392ca0ff" providerId="ADAL" clId="{E467980A-E52B-462D-836C-3F0884DB7C84}" dt="2023-05-11T14:32:26.961" v="88" actId="20577"/>
        <pc:sldMkLst>
          <pc:docMk/>
          <pc:sldMk cId="1051066069" sldId="274"/>
        </pc:sldMkLst>
        <pc:spChg chg="mod">
          <ac:chgData name="Marta Ólöf Jónsdóttir" userId="d0135ca7-0c76-4412-8a89-842f392ca0ff" providerId="ADAL" clId="{E467980A-E52B-462D-836C-3F0884DB7C84}" dt="2023-05-11T14:32:26.961" v="88" actId="20577"/>
          <ac:spMkLst>
            <pc:docMk/>
            <pc:sldMk cId="1051066069" sldId="274"/>
            <ac:spMk id="2" creationId="{49B880F3-D045-CDFB-EEFE-5F9E8C15DB9F}"/>
          </ac:spMkLst>
        </pc:spChg>
      </pc:sldChg>
      <pc:sldChg chg="modSp mod">
        <pc:chgData name="Marta Ólöf Jónsdóttir" userId="d0135ca7-0c76-4412-8a89-842f392ca0ff" providerId="ADAL" clId="{E467980A-E52B-462D-836C-3F0884DB7C84}" dt="2023-05-11T14:33:44.010" v="91" actId="400"/>
        <pc:sldMkLst>
          <pc:docMk/>
          <pc:sldMk cId="3951163792" sldId="275"/>
        </pc:sldMkLst>
        <pc:spChg chg="mod">
          <ac:chgData name="Marta Ólöf Jónsdóttir" userId="d0135ca7-0c76-4412-8a89-842f392ca0ff" providerId="ADAL" clId="{E467980A-E52B-462D-836C-3F0884DB7C84}" dt="2023-05-11T14:33:44.010" v="91" actId="400"/>
          <ac:spMkLst>
            <pc:docMk/>
            <pc:sldMk cId="3951163792" sldId="275"/>
            <ac:spMk id="2" creationId="{49B880F3-D045-CDFB-EEFE-5F9E8C15DB9F}"/>
          </ac:spMkLst>
        </pc:spChg>
      </pc:sldChg>
      <pc:sldChg chg="modSp mod">
        <pc:chgData name="Marta Ólöf Jónsdóttir" userId="d0135ca7-0c76-4412-8a89-842f392ca0ff" providerId="ADAL" clId="{E467980A-E52B-462D-836C-3F0884DB7C84}" dt="2023-05-11T14:34:58.685" v="99" actId="20577"/>
        <pc:sldMkLst>
          <pc:docMk/>
          <pc:sldMk cId="1290735745" sldId="277"/>
        </pc:sldMkLst>
        <pc:spChg chg="mod">
          <ac:chgData name="Marta Ólöf Jónsdóttir" userId="d0135ca7-0c76-4412-8a89-842f392ca0ff" providerId="ADAL" clId="{E467980A-E52B-462D-836C-3F0884DB7C84}" dt="2023-05-11T14:34:58.685" v="99" actId="20577"/>
          <ac:spMkLst>
            <pc:docMk/>
            <pc:sldMk cId="1290735745" sldId="277"/>
            <ac:spMk id="2" creationId="{49B880F3-D045-CDFB-EEFE-5F9E8C15DB9F}"/>
          </ac:spMkLst>
        </pc:spChg>
      </pc:sldChg>
      <pc:sldChg chg="modSp mod">
        <pc:chgData name="Marta Ólöf Jónsdóttir" userId="d0135ca7-0c76-4412-8a89-842f392ca0ff" providerId="ADAL" clId="{E467980A-E52B-462D-836C-3F0884DB7C84}" dt="2023-05-11T14:36:51.381" v="243" actId="20577"/>
        <pc:sldMkLst>
          <pc:docMk/>
          <pc:sldMk cId="3968872467" sldId="278"/>
        </pc:sldMkLst>
        <pc:spChg chg="mod">
          <ac:chgData name="Marta Ólöf Jónsdóttir" userId="d0135ca7-0c76-4412-8a89-842f392ca0ff" providerId="ADAL" clId="{E467980A-E52B-462D-836C-3F0884DB7C84}" dt="2023-05-11T14:36:51.381" v="243" actId="20577"/>
          <ac:spMkLst>
            <pc:docMk/>
            <pc:sldMk cId="3968872467" sldId="278"/>
            <ac:spMk id="2" creationId="{49B880F3-D045-CDFB-EEFE-5F9E8C15DB9F}"/>
          </ac:spMkLst>
        </pc:spChg>
      </pc:sldChg>
      <pc:sldChg chg="modSp mod">
        <pc:chgData name="Marta Ólöf Jónsdóttir" userId="d0135ca7-0c76-4412-8a89-842f392ca0ff" providerId="ADAL" clId="{E467980A-E52B-462D-836C-3F0884DB7C84}" dt="2023-05-11T14:40:30.917" v="317" actId="113"/>
        <pc:sldMkLst>
          <pc:docMk/>
          <pc:sldMk cId="2890714453" sldId="279"/>
        </pc:sldMkLst>
        <pc:spChg chg="mod">
          <ac:chgData name="Marta Ólöf Jónsdóttir" userId="d0135ca7-0c76-4412-8a89-842f392ca0ff" providerId="ADAL" clId="{E467980A-E52B-462D-836C-3F0884DB7C84}" dt="2023-05-11T14:40:30.917" v="317" actId="113"/>
          <ac:spMkLst>
            <pc:docMk/>
            <pc:sldMk cId="2890714453" sldId="279"/>
            <ac:spMk id="2" creationId="{49B880F3-D045-CDFB-EEFE-5F9E8C15DB9F}"/>
          </ac:spMkLst>
        </pc:spChg>
      </pc:sldChg>
      <pc:sldChg chg="modSp mod">
        <pc:chgData name="Marta Ólöf Jónsdóttir" userId="d0135ca7-0c76-4412-8a89-842f392ca0ff" providerId="ADAL" clId="{E467980A-E52B-462D-836C-3F0884DB7C84}" dt="2023-05-11T14:40:58.309" v="326" actId="20577"/>
        <pc:sldMkLst>
          <pc:docMk/>
          <pc:sldMk cId="226599965" sldId="280"/>
        </pc:sldMkLst>
        <pc:spChg chg="mod">
          <ac:chgData name="Marta Ólöf Jónsdóttir" userId="d0135ca7-0c76-4412-8a89-842f392ca0ff" providerId="ADAL" clId="{E467980A-E52B-462D-836C-3F0884DB7C84}" dt="2023-05-11T14:40:58.309" v="326" actId="20577"/>
          <ac:spMkLst>
            <pc:docMk/>
            <pc:sldMk cId="226599965" sldId="280"/>
            <ac:spMk id="2" creationId="{49B880F3-D045-CDFB-EEFE-5F9E8C15DB9F}"/>
          </ac:spMkLst>
        </pc:spChg>
      </pc:sldChg>
      <pc:sldChg chg="modSp mod">
        <pc:chgData name="Marta Ólöf Jónsdóttir" userId="d0135ca7-0c76-4412-8a89-842f392ca0ff" providerId="ADAL" clId="{E467980A-E52B-462D-836C-3F0884DB7C84}" dt="2023-05-11T14:44:32.552" v="327" actId="20577"/>
        <pc:sldMkLst>
          <pc:docMk/>
          <pc:sldMk cId="3194817992" sldId="284"/>
        </pc:sldMkLst>
        <pc:spChg chg="mod">
          <ac:chgData name="Marta Ólöf Jónsdóttir" userId="d0135ca7-0c76-4412-8a89-842f392ca0ff" providerId="ADAL" clId="{E467980A-E52B-462D-836C-3F0884DB7C84}" dt="2023-05-11T14:44:32.552" v="327" actId="20577"/>
          <ac:spMkLst>
            <pc:docMk/>
            <pc:sldMk cId="3194817992" sldId="284"/>
            <ac:spMk id="2" creationId="{49B880F3-D045-CDFB-EEFE-5F9E8C15DB9F}"/>
          </ac:spMkLst>
        </pc:spChg>
      </pc:sldChg>
      <pc:sldChg chg="modSp mod">
        <pc:chgData name="Marta Ólöf Jónsdóttir" userId="d0135ca7-0c76-4412-8a89-842f392ca0ff" providerId="ADAL" clId="{E467980A-E52B-462D-836C-3F0884DB7C84}" dt="2023-05-11T14:46:54.909" v="342" actId="20577"/>
        <pc:sldMkLst>
          <pc:docMk/>
          <pc:sldMk cId="2767150855" sldId="286"/>
        </pc:sldMkLst>
        <pc:spChg chg="mod">
          <ac:chgData name="Marta Ólöf Jónsdóttir" userId="d0135ca7-0c76-4412-8a89-842f392ca0ff" providerId="ADAL" clId="{E467980A-E52B-462D-836C-3F0884DB7C84}" dt="2023-05-11T14:46:54.909" v="342" actId="20577"/>
          <ac:spMkLst>
            <pc:docMk/>
            <pc:sldMk cId="2767150855" sldId="286"/>
            <ac:spMk id="2" creationId="{49B880F3-D045-CDFB-EEFE-5F9E8C15DB9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78E970-796F-4A91-9B46-476B611266A9}"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8647A-1797-41B9-BF9F-F0D218B709A5}" type="slidenum">
              <a:rPr lang="en-US" smtClean="0"/>
              <a:t>‹#›</a:t>
            </a:fld>
            <a:endParaRPr lang="en-US"/>
          </a:p>
        </p:txBody>
      </p:sp>
    </p:spTree>
    <p:extLst>
      <p:ext uri="{BB962C8B-B14F-4D97-AF65-F5344CB8AC3E}">
        <p14:creationId xmlns:p14="http://schemas.microsoft.com/office/powerpoint/2010/main" val="4114695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78E970-796F-4A91-9B46-476B611266A9}"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8647A-1797-41B9-BF9F-F0D218B709A5}" type="slidenum">
              <a:rPr lang="en-US" smtClean="0"/>
              <a:t>‹#›</a:t>
            </a:fld>
            <a:endParaRPr lang="en-US"/>
          </a:p>
        </p:txBody>
      </p:sp>
    </p:spTree>
    <p:extLst>
      <p:ext uri="{BB962C8B-B14F-4D97-AF65-F5344CB8AC3E}">
        <p14:creationId xmlns:p14="http://schemas.microsoft.com/office/powerpoint/2010/main" val="4237498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78E970-796F-4A91-9B46-476B611266A9}"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8647A-1797-41B9-BF9F-F0D218B709A5}" type="slidenum">
              <a:rPr lang="en-US" smtClean="0"/>
              <a:t>‹#›</a:t>
            </a:fld>
            <a:endParaRPr lang="en-US"/>
          </a:p>
        </p:txBody>
      </p:sp>
    </p:spTree>
    <p:extLst>
      <p:ext uri="{BB962C8B-B14F-4D97-AF65-F5344CB8AC3E}">
        <p14:creationId xmlns:p14="http://schemas.microsoft.com/office/powerpoint/2010/main" val="3765840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78E970-796F-4A91-9B46-476B611266A9}"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8647A-1797-41B9-BF9F-F0D218B709A5}" type="slidenum">
              <a:rPr lang="en-US" smtClean="0"/>
              <a:t>‹#›</a:t>
            </a:fld>
            <a:endParaRPr lang="en-US"/>
          </a:p>
        </p:txBody>
      </p:sp>
    </p:spTree>
    <p:extLst>
      <p:ext uri="{BB962C8B-B14F-4D97-AF65-F5344CB8AC3E}">
        <p14:creationId xmlns:p14="http://schemas.microsoft.com/office/powerpoint/2010/main" val="1996754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78E970-796F-4A91-9B46-476B611266A9}"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8647A-1797-41B9-BF9F-F0D218B709A5}" type="slidenum">
              <a:rPr lang="en-US" smtClean="0"/>
              <a:t>‹#›</a:t>
            </a:fld>
            <a:endParaRPr lang="en-US"/>
          </a:p>
        </p:txBody>
      </p:sp>
    </p:spTree>
    <p:extLst>
      <p:ext uri="{BB962C8B-B14F-4D97-AF65-F5344CB8AC3E}">
        <p14:creationId xmlns:p14="http://schemas.microsoft.com/office/powerpoint/2010/main" val="1832697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78E970-796F-4A91-9B46-476B611266A9}" type="datetimeFigureOut">
              <a:rPr lang="en-US" smtClean="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8647A-1797-41B9-BF9F-F0D218B709A5}" type="slidenum">
              <a:rPr lang="en-US" smtClean="0"/>
              <a:t>‹#›</a:t>
            </a:fld>
            <a:endParaRPr lang="en-US"/>
          </a:p>
        </p:txBody>
      </p:sp>
    </p:spTree>
    <p:extLst>
      <p:ext uri="{BB962C8B-B14F-4D97-AF65-F5344CB8AC3E}">
        <p14:creationId xmlns:p14="http://schemas.microsoft.com/office/powerpoint/2010/main" val="280342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78E970-796F-4A91-9B46-476B611266A9}" type="datetimeFigureOut">
              <a:rPr lang="en-US" smtClean="0"/>
              <a:t>5/11/2023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58647A-1797-41B9-BF9F-F0D218B709A5}" type="slidenum">
              <a:rPr lang="en-US" smtClean="0"/>
              <a:t>‹#›</a:t>
            </a:fld>
            <a:endParaRPr lang="en-US"/>
          </a:p>
        </p:txBody>
      </p:sp>
    </p:spTree>
    <p:extLst>
      <p:ext uri="{BB962C8B-B14F-4D97-AF65-F5344CB8AC3E}">
        <p14:creationId xmlns:p14="http://schemas.microsoft.com/office/powerpoint/2010/main" val="2370762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78E970-796F-4A91-9B46-476B611266A9}" type="datetimeFigureOut">
              <a:rPr lang="en-US" smtClean="0"/>
              <a:t>5/11/2023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58647A-1797-41B9-BF9F-F0D218B709A5}" type="slidenum">
              <a:rPr lang="en-US" smtClean="0"/>
              <a:t>‹#›</a:t>
            </a:fld>
            <a:endParaRPr lang="en-US"/>
          </a:p>
        </p:txBody>
      </p:sp>
    </p:spTree>
    <p:extLst>
      <p:ext uri="{BB962C8B-B14F-4D97-AF65-F5344CB8AC3E}">
        <p14:creationId xmlns:p14="http://schemas.microsoft.com/office/powerpoint/2010/main" val="2967505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8E970-796F-4A91-9B46-476B611266A9}" type="datetimeFigureOut">
              <a:rPr lang="en-US" smtClean="0"/>
              <a:t>5/11/2023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58647A-1797-41B9-BF9F-F0D218B709A5}" type="slidenum">
              <a:rPr lang="en-US" smtClean="0"/>
              <a:t>‹#›</a:t>
            </a:fld>
            <a:endParaRPr lang="en-US"/>
          </a:p>
        </p:txBody>
      </p:sp>
    </p:spTree>
    <p:extLst>
      <p:ext uri="{BB962C8B-B14F-4D97-AF65-F5344CB8AC3E}">
        <p14:creationId xmlns:p14="http://schemas.microsoft.com/office/powerpoint/2010/main" val="1519166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78E970-796F-4A91-9B46-476B611266A9}" type="datetimeFigureOut">
              <a:rPr lang="en-US" smtClean="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8647A-1797-41B9-BF9F-F0D218B709A5}" type="slidenum">
              <a:rPr lang="en-US" smtClean="0"/>
              <a:t>‹#›</a:t>
            </a:fld>
            <a:endParaRPr lang="en-US"/>
          </a:p>
        </p:txBody>
      </p:sp>
    </p:spTree>
    <p:extLst>
      <p:ext uri="{BB962C8B-B14F-4D97-AF65-F5344CB8AC3E}">
        <p14:creationId xmlns:p14="http://schemas.microsoft.com/office/powerpoint/2010/main" val="2111431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78E970-796F-4A91-9B46-476B611266A9}" type="datetimeFigureOut">
              <a:rPr lang="en-US" smtClean="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8647A-1797-41B9-BF9F-F0D218B709A5}" type="slidenum">
              <a:rPr lang="en-US" smtClean="0"/>
              <a:t>‹#›</a:t>
            </a:fld>
            <a:endParaRPr lang="en-US"/>
          </a:p>
        </p:txBody>
      </p:sp>
    </p:spTree>
    <p:extLst>
      <p:ext uri="{BB962C8B-B14F-4D97-AF65-F5344CB8AC3E}">
        <p14:creationId xmlns:p14="http://schemas.microsoft.com/office/powerpoint/2010/main" val="3550055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8E970-796F-4A91-9B46-476B611266A9}" type="datetimeFigureOut">
              <a:rPr lang="en-US" smtClean="0"/>
              <a:t>5/11/2023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58647A-1797-41B9-BF9F-F0D218B709A5}" type="slidenum">
              <a:rPr lang="en-US" smtClean="0"/>
              <a:t>‹#›</a:t>
            </a:fld>
            <a:endParaRPr lang="en-US"/>
          </a:p>
        </p:txBody>
      </p:sp>
    </p:spTree>
    <p:extLst>
      <p:ext uri="{BB962C8B-B14F-4D97-AF65-F5344CB8AC3E}">
        <p14:creationId xmlns:p14="http://schemas.microsoft.com/office/powerpoint/2010/main" val="2764623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hyperlink" Target="https://stundin.is/grein/16024/fjogur-thusund-milljardar-47-arum/" TargetMode="External"/><Relationship Id="rId7" Type="http://schemas.openxmlformats.org/officeDocument/2006/relationships/hyperlink" Target="https://www.visir.is/g/20222328813d/konur-haettum-ad-vinna-o-keypis-" TargetMode="External"/><Relationship Id="rId2" Type="http://schemas.openxmlformats.org/officeDocument/2006/relationships/hyperlink" Target="https://www.visir.is/g/20222329007d/konur-a-af-slattar-kjorum-" TargetMode="External"/><Relationship Id="rId1" Type="http://schemas.openxmlformats.org/officeDocument/2006/relationships/slideLayout" Target="../slideLayouts/slideLayout6.xml"/><Relationship Id="rId6" Type="http://schemas.openxmlformats.org/officeDocument/2006/relationships/hyperlink" Target="https://www.visir.is/g/20222328808d/upp-raetum-kerfis-bundid-van-mat-a-storfum-kvenna" TargetMode="External"/><Relationship Id="rId5" Type="http://schemas.openxmlformats.org/officeDocument/2006/relationships/hyperlink" Target="https://www.visir.is/g/20222328816d/thad-munar-um-minna" TargetMode="External"/><Relationship Id="rId4" Type="http://schemas.openxmlformats.org/officeDocument/2006/relationships/hyperlink" Target="https://kjarninn.is/skodun/kynbundid-launamisretti-ad-spara-til-tjons-i-jafnrettis-og-velferdarmalum/?fbclid=IwAR3vStubRynt1fTefE9MzpJJCtgkrt6O4FyUOCAYm46j98UIsjeHq7SgPcA" TargetMode="External"/><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880F3-D045-CDFB-EEFE-5F9E8C15DB9F}"/>
              </a:ext>
            </a:extLst>
          </p:cNvPr>
          <p:cNvSpPr>
            <a:spLocks noGrp="1"/>
          </p:cNvSpPr>
          <p:nvPr>
            <p:ph type="title"/>
          </p:nvPr>
        </p:nvSpPr>
        <p:spPr>
          <a:xfrm>
            <a:off x="838200" y="365125"/>
            <a:ext cx="10515600" cy="5909840"/>
          </a:xfrm>
        </p:spPr>
        <p:txBody>
          <a:bodyPr>
            <a:normAutofit/>
          </a:bodyPr>
          <a:lstStyle/>
          <a:p>
            <a:r>
              <a:rPr lang="en-US" sz="5400" b="1" dirty="0">
                <a:solidFill>
                  <a:schemeClr val="accent6">
                    <a:lumMod val="50000"/>
                  </a:schemeClr>
                </a:solidFill>
              </a:rPr>
              <a:t>Stjórn Starfsmannafélags Kópavogs</a:t>
            </a:r>
            <a:br>
              <a:rPr lang="en-US" sz="5400" b="1" dirty="0">
                <a:solidFill>
                  <a:schemeClr val="accent6">
                    <a:lumMod val="50000"/>
                  </a:schemeClr>
                </a:solidFill>
              </a:rPr>
            </a:br>
            <a:br>
              <a:rPr lang="en-US" sz="1400" b="1" dirty="0"/>
            </a:br>
            <a:br>
              <a:rPr lang="en-US" sz="1400" b="1" dirty="0"/>
            </a:br>
            <a:br>
              <a:rPr lang="en-US" sz="1400" b="1" dirty="0"/>
            </a:br>
            <a:br>
              <a:rPr lang="en-US" sz="1400" b="1" dirty="0"/>
            </a:br>
            <a:br>
              <a:rPr lang="en-US" sz="1400" b="1" dirty="0"/>
            </a:br>
            <a:br>
              <a:rPr lang="en-US" sz="1400" b="1" dirty="0"/>
            </a:br>
            <a:br>
              <a:rPr lang="en-US" sz="1400" b="1" dirty="0"/>
            </a:br>
            <a:br>
              <a:rPr lang="en-US" sz="1400" b="1" dirty="0"/>
            </a:br>
            <a:br>
              <a:rPr lang="en-US" sz="1400" b="1" dirty="0"/>
            </a:br>
            <a:br>
              <a:rPr lang="en-US" sz="1400" b="1" dirty="0"/>
            </a:br>
            <a:br>
              <a:rPr lang="en-US" sz="1400" b="1" dirty="0"/>
            </a:br>
            <a:endParaRPr lang="en-US" sz="1400" b="1" dirty="0"/>
          </a:p>
        </p:txBody>
      </p:sp>
      <p:pic>
        <p:nvPicPr>
          <p:cNvPr id="3" name="Picture 2" descr="Logo, company name&#10;&#10;Description automatically generated">
            <a:extLst>
              <a:ext uri="{FF2B5EF4-FFF2-40B4-BE49-F238E27FC236}">
                <a16:creationId xmlns:a16="http://schemas.microsoft.com/office/drawing/2014/main" id="{523E9C3C-F4CF-B9DD-F449-D0C3DBFBF2BE}"/>
              </a:ext>
            </a:extLst>
          </p:cNvPr>
          <p:cNvPicPr>
            <a:picLocks noChangeAspect="1"/>
          </p:cNvPicPr>
          <p:nvPr/>
        </p:nvPicPr>
        <p:blipFill rotWithShape="1">
          <a:blip r:embed="rId2">
            <a:extLst>
              <a:ext uri="{28A0092B-C50C-407E-A947-70E740481C1C}">
                <a14:useLocalDpi xmlns:a14="http://schemas.microsoft.com/office/drawing/2010/main" val="0"/>
              </a:ext>
            </a:extLst>
          </a:blip>
          <a:srcRect t="7061" r="-3" b="-3"/>
          <a:stretch/>
        </p:blipFill>
        <p:spPr>
          <a:xfrm>
            <a:off x="838200" y="365125"/>
            <a:ext cx="1358521" cy="1325563"/>
          </a:xfrm>
          <a:prstGeom prst="rect">
            <a:avLst/>
          </a:prstGeom>
        </p:spPr>
      </p:pic>
      <p:pic>
        <p:nvPicPr>
          <p:cNvPr id="5" name="Picture 4">
            <a:extLst>
              <a:ext uri="{FF2B5EF4-FFF2-40B4-BE49-F238E27FC236}">
                <a16:creationId xmlns:a16="http://schemas.microsoft.com/office/drawing/2014/main" id="{46B92407-F0BF-ACB3-82F8-9C299D2A0473}"/>
              </a:ext>
            </a:extLst>
          </p:cNvPr>
          <p:cNvPicPr>
            <a:picLocks noChangeAspect="1"/>
          </p:cNvPicPr>
          <p:nvPr/>
        </p:nvPicPr>
        <p:blipFill>
          <a:blip r:embed="rId3"/>
          <a:stretch>
            <a:fillRect/>
          </a:stretch>
        </p:blipFill>
        <p:spPr>
          <a:xfrm>
            <a:off x="1812022" y="2560308"/>
            <a:ext cx="7508147" cy="4207204"/>
          </a:xfrm>
          <a:prstGeom prst="rect">
            <a:avLst/>
          </a:prstGeom>
        </p:spPr>
      </p:pic>
    </p:spTree>
    <p:extLst>
      <p:ext uri="{BB962C8B-B14F-4D97-AF65-F5344CB8AC3E}">
        <p14:creationId xmlns:p14="http://schemas.microsoft.com/office/powerpoint/2010/main" val="2308422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880F3-D045-CDFB-EEFE-5F9E8C15DB9F}"/>
              </a:ext>
            </a:extLst>
          </p:cNvPr>
          <p:cNvSpPr>
            <a:spLocks noGrp="1"/>
          </p:cNvSpPr>
          <p:nvPr>
            <p:ph type="title"/>
          </p:nvPr>
        </p:nvSpPr>
        <p:spPr>
          <a:xfrm>
            <a:off x="838200" y="365125"/>
            <a:ext cx="10515600" cy="5909840"/>
          </a:xfrm>
        </p:spPr>
        <p:txBody>
          <a:bodyPr>
            <a:normAutofit fontScale="90000"/>
          </a:bodyPr>
          <a:lstStyle/>
          <a:p>
            <a:pPr>
              <a:lnSpc>
                <a:spcPct val="150000"/>
              </a:lnSpc>
            </a:pPr>
            <a:br>
              <a:rPr lang="en-US" dirty="0"/>
            </a:br>
            <a:r>
              <a:rPr lang="en-US" dirty="0"/>
              <a:t>                      </a:t>
            </a:r>
            <a:r>
              <a:rPr lang="en-US" b="1" dirty="0" err="1"/>
              <a:t>Skakkt</a:t>
            </a:r>
            <a:r>
              <a:rPr lang="en-US" b="1" dirty="0"/>
              <a:t> </a:t>
            </a:r>
            <a:r>
              <a:rPr lang="en-US" b="1" dirty="0" err="1"/>
              <a:t>verðmætamat</a:t>
            </a:r>
            <a:br>
              <a:rPr lang="en-US" dirty="0"/>
            </a:br>
            <a:br>
              <a:rPr lang="en-US" dirty="0"/>
            </a:br>
            <a:r>
              <a:rPr lang="en-US" sz="2000" dirty="0">
                <a:latin typeface="Times New Roman" panose="02020603050405020304" pitchFamily="18" charset="0"/>
                <a:cs typeface="Times New Roman" panose="02020603050405020304" pitchFamily="18" charset="0"/>
              </a:rPr>
              <a:t>Fundur um </a:t>
            </a:r>
            <a:r>
              <a:rPr lang="en-US" sz="2000" dirty="0" err="1">
                <a:latin typeface="Times New Roman" panose="02020603050405020304" pitchFamily="18" charset="0"/>
                <a:cs typeface="Times New Roman" panose="02020603050405020304" pitchFamily="18" charset="0"/>
              </a:rPr>
              <a:t>skakkt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verðmætamat</a:t>
            </a:r>
            <a:r>
              <a:rPr lang="en-US" sz="2000" dirty="0">
                <a:latin typeface="Times New Roman" panose="02020603050405020304" pitchFamily="18" charset="0"/>
                <a:cs typeface="Times New Roman" panose="02020603050405020304" pitchFamily="18" charset="0"/>
              </a:rPr>
              <a:t> var haldið á Hilton Reykjavík þann 5. október 2022. </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is-IS" sz="2000" dirty="0">
                <a:effectLst/>
                <a:latin typeface="Times New Roman" panose="02020603050405020304" pitchFamily="18" charset="0"/>
                <a:ea typeface="Calibri" panose="020F0502020204030204" pitchFamily="34" charset="0"/>
                <a:cs typeface="Times New Roman" panose="02020603050405020304" pitchFamily="18" charset="0"/>
              </a:rPr>
              <a:t>Á fundinum var Sóley Tómasdóttir, stofnandi JUST </a:t>
            </a:r>
            <a:r>
              <a:rPr lang="is-IS" sz="2000" dirty="0" err="1">
                <a:effectLst/>
                <a:latin typeface="Times New Roman" panose="02020603050405020304" pitchFamily="18" charset="0"/>
                <a:ea typeface="Calibri" panose="020F0502020204030204" pitchFamily="34" charset="0"/>
                <a:cs typeface="Times New Roman" panose="02020603050405020304" pitchFamily="18" charset="0"/>
              </a:rPr>
              <a:t>Consulting</a:t>
            </a:r>
            <a:r>
              <a:rPr lang="is-IS" sz="2000" dirty="0">
                <a:effectLst/>
                <a:latin typeface="Times New Roman" panose="02020603050405020304" pitchFamily="18" charset="0"/>
                <a:ea typeface="Calibri" panose="020F0502020204030204" pitchFamily="34" charset="0"/>
                <a:cs typeface="Times New Roman" panose="02020603050405020304" pitchFamily="18" charset="0"/>
              </a:rPr>
              <a:t>, fjalla um hvað felist í hugtakinu jafnrétti.</a:t>
            </a:r>
            <a:br>
              <a:rPr lang="is-IS" sz="2000" dirty="0">
                <a:effectLst/>
                <a:latin typeface="Times New Roman" panose="02020603050405020304" pitchFamily="18" charset="0"/>
                <a:ea typeface="Calibri" panose="020F0502020204030204" pitchFamily="34" charset="0"/>
                <a:cs typeface="Times New Roman" panose="02020603050405020304" pitchFamily="18" charset="0"/>
              </a:rPr>
            </a:br>
            <a:r>
              <a:rPr lang="is-IS" sz="2000" dirty="0">
                <a:effectLst/>
                <a:latin typeface="Times New Roman" panose="02020603050405020304" pitchFamily="18" charset="0"/>
                <a:ea typeface="Calibri" panose="020F0502020204030204" pitchFamily="34" charset="0"/>
                <a:cs typeface="Times New Roman" panose="02020603050405020304" pitchFamily="18" charset="0"/>
              </a:rPr>
              <a:t>Heiður Margrét Björnsdóttir, hagfræðingur BSRB, fór yfir helstu niðurstöður skýrslunnar „Verðmætamat kvennastarfa“ og Helga Björg Ragnarsdóttir, hjá Jafnlaunastofu, sem fjallaði um </a:t>
            </a:r>
            <a:r>
              <a:rPr lang="is-IS" sz="2000" dirty="0" err="1">
                <a:effectLst/>
                <a:latin typeface="Times New Roman" panose="02020603050405020304" pitchFamily="18" charset="0"/>
                <a:ea typeface="Calibri" panose="020F0502020204030204" pitchFamily="34" charset="0"/>
                <a:cs typeface="Times New Roman" panose="02020603050405020304" pitchFamily="18" charset="0"/>
              </a:rPr>
              <a:t>virðismat</a:t>
            </a:r>
            <a:r>
              <a:rPr lang="is-IS" sz="2000" dirty="0">
                <a:effectLst/>
                <a:latin typeface="Times New Roman" panose="02020603050405020304" pitchFamily="18" charset="0"/>
                <a:ea typeface="Calibri" panose="020F0502020204030204" pitchFamily="34" charset="0"/>
                <a:cs typeface="Times New Roman" panose="02020603050405020304" pitchFamily="18" charset="0"/>
              </a:rPr>
              <a:t> starfa.</a:t>
            </a:r>
            <a:br>
              <a:rPr lang="en-US" sz="20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pic>
        <p:nvPicPr>
          <p:cNvPr id="3" name="Picture 2" descr="Logo, company name&#10;&#10;Description automatically generated">
            <a:extLst>
              <a:ext uri="{FF2B5EF4-FFF2-40B4-BE49-F238E27FC236}">
                <a16:creationId xmlns:a16="http://schemas.microsoft.com/office/drawing/2014/main" id="{523E9C3C-F4CF-B9DD-F449-D0C3DBFBF2BE}"/>
              </a:ext>
            </a:extLst>
          </p:cNvPr>
          <p:cNvPicPr>
            <a:picLocks noChangeAspect="1"/>
          </p:cNvPicPr>
          <p:nvPr/>
        </p:nvPicPr>
        <p:blipFill rotWithShape="1">
          <a:blip r:embed="rId2">
            <a:extLst>
              <a:ext uri="{28A0092B-C50C-407E-A947-70E740481C1C}">
                <a14:useLocalDpi xmlns:a14="http://schemas.microsoft.com/office/drawing/2010/main" val="0"/>
              </a:ext>
            </a:extLst>
          </a:blip>
          <a:srcRect t="7061" r="-3" b="-3"/>
          <a:stretch/>
        </p:blipFill>
        <p:spPr>
          <a:xfrm>
            <a:off x="838200" y="365125"/>
            <a:ext cx="1358521" cy="1325563"/>
          </a:xfrm>
          <a:prstGeom prst="rect">
            <a:avLst/>
          </a:prstGeom>
        </p:spPr>
      </p:pic>
    </p:spTree>
    <p:extLst>
      <p:ext uri="{BB962C8B-B14F-4D97-AF65-F5344CB8AC3E}">
        <p14:creationId xmlns:p14="http://schemas.microsoft.com/office/powerpoint/2010/main" val="299865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880F3-D045-CDFB-EEFE-5F9E8C15DB9F}"/>
              </a:ext>
            </a:extLst>
          </p:cNvPr>
          <p:cNvSpPr>
            <a:spLocks noGrp="1"/>
          </p:cNvSpPr>
          <p:nvPr>
            <p:ph type="title"/>
          </p:nvPr>
        </p:nvSpPr>
        <p:spPr>
          <a:xfrm>
            <a:off x="838200" y="365125"/>
            <a:ext cx="10515600" cy="5909840"/>
          </a:xfrm>
        </p:spPr>
        <p:txBody>
          <a:bodyPr>
            <a:normAutofit/>
          </a:bodyPr>
          <a:lstStyle/>
          <a:p>
            <a:br>
              <a:rPr lang="en-US" sz="800" b="0" i="0" dirty="0">
                <a:solidFill>
                  <a:srgbClr val="333333"/>
                </a:solidFill>
                <a:effectLst/>
                <a:latin typeface="Overpass"/>
              </a:rPr>
            </a:br>
            <a:br>
              <a:rPr lang="en-US" sz="800" b="0" i="0" dirty="0">
                <a:solidFill>
                  <a:srgbClr val="333333"/>
                </a:solidFill>
                <a:effectLst/>
                <a:latin typeface="Overpass"/>
              </a:rPr>
            </a:br>
            <a:br>
              <a:rPr lang="en-US" sz="800" b="0" i="0" dirty="0">
                <a:solidFill>
                  <a:srgbClr val="333333"/>
                </a:solidFill>
                <a:effectLst/>
                <a:latin typeface="Overpass"/>
              </a:rPr>
            </a:br>
            <a:br>
              <a:rPr lang="en-US" sz="800" b="0" i="0" dirty="0">
                <a:solidFill>
                  <a:srgbClr val="333333"/>
                </a:solidFill>
                <a:effectLst/>
                <a:latin typeface="Overpass"/>
              </a:rPr>
            </a:br>
            <a:br>
              <a:rPr lang="en-US" sz="800" b="0" i="0" dirty="0">
                <a:solidFill>
                  <a:srgbClr val="333333"/>
                </a:solidFill>
                <a:effectLst/>
                <a:latin typeface="Overpass"/>
              </a:rPr>
            </a:br>
            <a:br>
              <a:rPr lang="en-US" sz="800" b="0" i="0" dirty="0">
                <a:solidFill>
                  <a:srgbClr val="333333"/>
                </a:solidFill>
                <a:effectLst/>
                <a:latin typeface="Overpass"/>
              </a:rPr>
            </a:br>
            <a:br>
              <a:rPr lang="en-US" sz="800" b="0" i="0" dirty="0">
                <a:solidFill>
                  <a:srgbClr val="333333"/>
                </a:solidFill>
                <a:effectLst/>
                <a:latin typeface="Overpass"/>
              </a:rPr>
            </a:br>
            <a:br>
              <a:rPr lang="en-US" sz="800" b="0" i="0" dirty="0">
                <a:solidFill>
                  <a:srgbClr val="333333"/>
                </a:solidFill>
                <a:effectLst/>
                <a:latin typeface="Overpass"/>
              </a:rPr>
            </a:br>
            <a:br>
              <a:rPr lang="en-US" sz="800" b="0" i="0" dirty="0">
                <a:solidFill>
                  <a:srgbClr val="333333"/>
                </a:solidFill>
                <a:effectLst/>
                <a:latin typeface="Overpass"/>
              </a:rPr>
            </a:br>
            <a:br>
              <a:rPr lang="en-US" sz="800" b="0" i="0" dirty="0">
                <a:solidFill>
                  <a:srgbClr val="333333"/>
                </a:solidFill>
                <a:effectLst/>
                <a:latin typeface="Overpass"/>
              </a:rPr>
            </a:br>
            <a:br>
              <a:rPr lang="en-US" sz="1800" b="0" i="0" dirty="0">
                <a:solidFill>
                  <a:srgbClr val="333333"/>
                </a:solidFill>
                <a:effectLst/>
                <a:latin typeface="Overpass"/>
              </a:rPr>
            </a:br>
            <a:br>
              <a:rPr lang="en-US" sz="1800" b="0" i="0" dirty="0">
                <a:solidFill>
                  <a:srgbClr val="333333"/>
                </a:solidFill>
                <a:effectLst/>
                <a:latin typeface="Overpass"/>
              </a:rPr>
            </a:br>
            <a:br>
              <a:rPr lang="en-US" sz="1800" b="0" i="0" dirty="0">
                <a:solidFill>
                  <a:srgbClr val="333333"/>
                </a:solidFill>
                <a:effectLst/>
                <a:latin typeface="Overpass"/>
              </a:rPr>
            </a:br>
            <a:br>
              <a:rPr lang="en-US" sz="1800" b="0" i="0" dirty="0">
                <a:solidFill>
                  <a:srgbClr val="333333"/>
                </a:solidFill>
                <a:effectLst/>
                <a:latin typeface="Overpass"/>
              </a:rPr>
            </a:br>
            <a:br>
              <a:rPr lang="en-US" sz="1800" b="0" i="0" dirty="0">
                <a:solidFill>
                  <a:srgbClr val="333333"/>
                </a:solidFill>
                <a:effectLst/>
                <a:latin typeface="Overpass"/>
              </a:rPr>
            </a:br>
            <a:br>
              <a:rPr lang="en-US" sz="1800" b="0" i="0" dirty="0">
                <a:solidFill>
                  <a:srgbClr val="333333"/>
                </a:solidFill>
                <a:effectLst/>
                <a:latin typeface="Overpass"/>
              </a:rPr>
            </a:br>
            <a:br>
              <a:rPr lang="en-US" sz="1800" b="0" i="0" dirty="0">
                <a:solidFill>
                  <a:srgbClr val="333333"/>
                </a:solidFill>
                <a:effectLst/>
                <a:latin typeface="Overpass"/>
              </a:rPr>
            </a:br>
            <a:br>
              <a:rPr lang="en-US" sz="1800" b="0" i="0" dirty="0">
                <a:solidFill>
                  <a:srgbClr val="333333"/>
                </a:solidFill>
                <a:effectLst/>
                <a:latin typeface="Overpass"/>
              </a:rPr>
            </a:br>
            <a:r>
              <a:rPr lang="en-US" sz="1800" b="0" i="0" dirty="0" err="1">
                <a:solidFill>
                  <a:srgbClr val="333333"/>
                </a:solidFill>
                <a:effectLst/>
                <a:latin typeface="Overpass"/>
              </a:rPr>
              <a:t>Birtar</a:t>
            </a:r>
            <a:r>
              <a:rPr lang="en-US" sz="1800" b="0" i="0" dirty="0">
                <a:solidFill>
                  <a:srgbClr val="333333"/>
                </a:solidFill>
                <a:effectLst/>
                <a:latin typeface="Overpass"/>
              </a:rPr>
              <a:t> </a:t>
            </a:r>
            <a:r>
              <a:rPr lang="en-US" sz="1800" b="0" i="0" dirty="0" err="1">
                <a:solidFill>
                  <a:srgbClr val="333333"/>
                </a:solidFill>
                <a:effectLst/>
                <a:latin typeface="Overpass"/>
              </a:rPr>
              <a:t>greinar</a:t>
            </a:r>
            <a:r>
              <a:rPr lang="en-US" sz="1800" b="0" i="0" dirty="0">
                <a:solidFill>
                  <a:srgbClr val="333333"/>
                </a:solidFill>
                <a:effectLst/>
                <a:latin typeface="Overpass"/>
              </a:rPr>
              <a:t> í </a:t>
            </a:r>
            <a:r>
              <a:rPr lang="en-US" sz="1800" b="0" i="0" dirty="0" err="1">
                <a:solidFill>
                  <a:srgbClr val="333333"/>
                </a:solidFill>
                <a:effectLst/>
                <a:latin typeface="Overpass"/>
              </a:rPr>
              <a:t>tilefni</a:t>
            </a:r>
            <a:r>
              <a:rPr lang="en-US" sz="1800" b="0" i="0" dirty="0">
                <a:solidFill>
                  <a:srgbClr val="333333"/>
                </a:solidFill>
                <a:effectLst/>
                <a:latin typeface="Overpass"/>
              </a:rPr>
              <a:t> </a:t>
            </a:r>
            <a:r>
              <a:rPr lang="en-US" sz="1800" b="0" i="0" dirty="0" err="1">
                <a:solidFill>
                  <a:srgbClr val="333333"/>
                </a:solidFill>
                <a:effectLst/>
                <a:latin typeface="Overpass"/>
              </a:rPr>
              <a:t>dagsins</a:t>
            </a:r>
            <a:r>
              <a:rPr lang="en-US" sz="1800" b="0" i="0" dirty="0">
                <a:solidFill>
                  <a:srgbClr val="333333"/>
                </a:solidFill>
                <a:effectLst/>
                <a:latin typeface="Overpass"/>
              </a:rPr>
              <a:t>:</a:t>
            </a:r>
            <a:br>
              <a:rPr lang="en-US" sz="1800" b="0" i="0" dirty="0">
                <a:solidFill>
                  <a:srgbClr val="333333"/>
                </a:solidFill>
                <a:effectLst/>
                <a:latin typeface="Overpass"/>
              </a:rPr>
            </a:br>
            <a:r>
              <a:rPr lang="en-US" sz="1800" b="1" i="0" u="none" strike="noStrike" dirty="0" err="1">
                <a:solidFill>
                  <a:srgbClr val="004794"/>
                </a:solidFill>
                <a:effectLst/>
                <a:latin typeface="Overpass"/>
                <a:hlinkClick r:id="rId2"/>
              </a:rPr>
              <a:t>Konur</a:t>
            </a:r>
            <a:r>
              <a:rPr lang="en-US" sz="1800" b="1" i="0" u="none" strike="noStrike" dirty="0">
                <a:solidFill>
                  <a:srgbClr val="004794"/>
                </a:solidFill>
                <a:effectLst/>
                <a:latin typeface="Overpass"/>
                <a:hlinkClick r:id="rId2"/>
              </a:rPr>
              <a:t> á </a:t>
            </a:r>
            <a:r>
              <a:rPr lang="en-US" sz="1800" b="1" i="0" u="none" strike="noStrike" dirty="0" err="1">
                <a:solidFill>
                  <a:srgbClr val="004794"/>
                </a:solidFill>
                <a:effectLst/>
                <a:latin typeface="Overpass"/>
                <a:hlinkClick r:id="rId2"/>
              </a:rPr>
              <a:t>afsláttarkjörum</a:t>
            </a:r>
            <a:r>
              <a:rPr lang="en-US" sz="1800" b="1" i="0" u="none" strike="noStrike" dirty="0">
                <a:solidFill>
                  <a:srgbClr val="004794"/>
                </a:solidFill>
                <a:effectLst/>
                <a:latin typeface="Overpass"/>
                <a:hlinkClick r:id="rId2"/>
              </a:rPr>
              <a:t>?</a:t>
            </a:r>
            <a:r>
              <a:rPr lang="en-US" sz="1800" u="none" strike="noStrike" dirty="0">
                <a:solidFill>
                  <a:srgbClr val="333333"/>
                </a:solidFill>
                <a:latin typeface="Overpass"/>
              </a:rPr>
              <a:t>	</a:t>
            </a:r>
            <a:r>
              <a:rPr lang="en-US" sz="1800" b="0" i="0" dirty="0">
                <a:solidFill>
                  <a:srgbClr val="333333"/>
                </a:solidFill>
                <a:effectLst/>
                <a:latin typeface="Overpass"/>
              </a:rPr>
              <a:t>Sonja Ýr Þorbergsdóttir, formaður BSRB</a:t>
            </a:r>
            <a:br>
              <a:rPr lang="en-US" sz="1800" b="0" i="0" dirty="0">
                <a:solidFill>
                  <a:srgbClr val="333333"/>
                </a:solidFill>
                <a:effectLst/>
                <a:latin typeface="Overpass"/>
              </a:rPr>
            </a:br>
            <a:r>
              <a:rPr lang="en-US" sz="1800" b="1" i="0" u="none" strike="noStrike" dirty="0">
                <a:solidFill>
                  <a:srgbClr val="004794"/>
                </a:solidFill>
                <a:effectLst/>
                <a:latin typeface="Overpass"/>
                <a:hlinkClick r:id="rId3"/>
              </a:rPr>
              <a:t>Fjögur </a:t>
            </a:r>
            <a:r>
              <a:rPr lang="en-US" sz="1800" b="1" i="0" u="none" strike="noStrike" dirty="0" err="1">
                <a:solidFill>
                  <a:srgbClr val="004794"/>
                </a:solidFill>
                <a:effectLst/>
                <a:latin typeface="Overpass"/>
                <a:hlinkClick r:id="rId3"/>
              </a:rPr>
              <a:t>þúsund</a:t>
            </a:r>
            <a:r>
              <a:rPr lang="en-US" sz="1800" b="1" i="0" u="none" strike="noStrike" dirty="0">
                <a:solidFill>
                  <a:srgbClr val="004794"/>
                </a:solidFill>
                <a:effectLst/>
                <a:latin typeface="Overpass"/>
                <a:hlinkClick r:id="rId3"/>
              </a:rPr>
              <a:t> </a:t>
            </a:r>
            <a:r>
              <a:rPr lang="en-US" sz="1800" b="1" i="0" u="none" strike="noStrike" dirty="0" err="1">
                <a:solidFill>
                  <a:srgbClr val="004794"/>
                </a:solidFill>
                <a:effectLst/>
                <a:latin typeface="Overpass"/>
                <a:hlinkClick r:id="rId3"/>
              </a:rPr>
              <a:t>milljarðar</a:t>
            </a:r>
            <a:r>
              <a:rPr lang="en-US" sz="1800" b="1" i="0" u="none" strike="noStrike" dirty="0">
                <a:solidFill>
                  <a:srgbClr val="004794"/>
                </a:solidFill>
                <a:effectLst/>
                <a:latin typeface="Overpass"/>
                <a:hlinkClick r:id="rId3"/>
              </a:rPr>
              <a:t> á 47 </a:t>
            </a:r>
            <a:r>
              <a:rPr lang="en-US" sz="1800" b="1" i="0" u="none" strike="noStrike" dirty="0" err="1">
                <a:solidFill>
                  <a:srgbClr val="004794"/>
                </a:solidFill>
                <a:effectLst/>
                <a:latin typeface="Overpass"/>
                <a:hlinkClick r:id="rId3"/>
              </a:rPr>
              <a:t>árum</a:t>
            </a:r>
            <a:r>
              <a:rPr lang="en-US" sz="1800" u="none" strike="noStrike" dirty="0">
                <a:solidFill>
                  <a:srgbClr val="333333"/>
                </a:solidFill>
                <a:latin typeface="Overpass"/>
              </a:rPr>
              <a:t>	</a:t>
            </a:r>
            <a:r>
              <a:rPr lang="en-US" sz="1800" b="0" i="0" dirty="0">
                <a:solidFill>
                  <a:srgbClr val="333333"/>
                </a:solidFill>
                <a:effectLst/>
                <a:latin typeface="Overpass"/>
              </a:rPr>
              <a:t>Sóley Tómasdóttir</a:t>
            </a:r>
            <a:br>
              <a:rPr lang="en-US" sz="1800" b="0" i="0" dirty="0">
                <a:solidFill>
                  <a:srgbClr val="333333"/>
                </a:solidFill>
                <a:effectLst/>
                <a:latin typeface="Overpass"/>
              </a:rPr>
            </a:br>
            <a:r>
              <a:rPr lang="en-US" sz="1800" b="1" i="0" u="none" strike="noStrike" dirty="0" err="1">
                <a:solidFill>
                  <a:srgbClr val="004794"/>
                </a:solidFill>
                <a:effectLst/>
                <a:latin typeface="Overpass"/>
                <a:hlinkClick r:id="rId4"/>
              </a:rPr>
              <a:t>Kynbundið</a:t>
            </a:r>
            <a:r>
              <a:rPr lang="en-US" sz="1800" b="1" i="0" u="none" strike="noStrike" dirty="0">
                <a:solidFill>
                  <a:srgbClr val="004794"/>
                </a:solidFill>
                <a:effectLst/>
                <a:latin typeface="Overpass"/>
                <a:hlinkClick r:id="rId4"/>
              </a:rPr>
              <a:t> </a:t>
            </a:r>
            <a:r>
              <a:rPr lang="en-US" sz="1800" b="1" i="0" u="none" strike="noStrike" dirty="0" err="1">
                <a:solidFill>
                  <a:srgbClr val="004794"/>
                </a:solidFill>
                <a:effectLst/>
                <a:latin typeface="Overpass"/>
                <a:hlinkClick r:id="rId4"/>
              </a:rPr>
              <a:t>launamisrétti</a:t>
            </a:r>
            <a:r>
              <a:rPr lang="en-US" sz="1800" b="1" i="0" u="none" strike="noStrike" dirty="0">
                <a:solidFill>
                  <a:srgbClr val="004794"/>
                </a:solidFill>
                <a:effectLst/>
                <a:latin typeface="Overpass"/>
                <a:hlinkClick r:id="rId4"/>
              </a:rPr>
              <a:t>: Að </a:t>
            </a:r>
            <a:r>
              <a:rPr lang="en-US" sz="1800" b="1" i="0" u="none" strike="noStrike" dirty="0" err="1">
                <a:solidFill>
                  <a:srgbClr val="004794"/>
                </a:solidFill>
                <a:effectLst/>
                <a:latin typeface="Overpass"/>
                <a:hlinkClick r:id="rId4"/>
              </a:rPr>
              <a:t>spara</a:t>
            </a:r>
            <a:r>
              <a:rPr lang="en-US" sz="1800" b="1" i="0" u="none" strike="noStrike" dirty="0">
                <a:solidFill>
                  <a:srgbClr val="004794"/>
                </a:solidFill>
                <a:effectLst/>
                <a:latin typeface="Overpass"/>
                <a:hlinkClick r:id="rId4"/>
              </a:rPr>
              <a:t> til </a:t>
            </a:r>
            <a:r>
              <a:rPr lang="en-US" sz="1800" b="1" i="0" u="none" strike="noStrike" dirty="0" err="1">
                <a:solidFill>
                  <a:srgbClr val="004794"/>
                </a:solidFill>
                <a:effectLst/>
                <a:latin typeface="Overpass"/>
                <a:hlinkClick r:id="rId4"/>
              </a:rPr>
              <a:t>tjóns</a:t>
            </a:r>
            <a:r>
              <a:rPr lang="en-US" sz="1800" b="1" i="0" u="none" strike="noStrike" dirty="0">
                <a:solidFill>
                  <a:srgbClr val="004794"/>
                </a:solidFill>
                <a:effectLst/>
                <a:latin typeface="Overpass"/>
                <a:hlinkClick r:id="rId4"/>
              </a:rPr>
              <a:t> í </a:t>
            </a:r>
            <a:r>
              <a:rPr lang="en-US" sz="1800" b="1" i="0" u="none" strike="noStrike" dirty="0" err="1">
                <a:solidFill>
                  <a:srgbClr val="004794"/>
                </a:solidFill>
                <a:effectLst/>
                <a:latin typeface="Overpass"/>
                <a:hlinkClick r:id="rId4"/>
              </a:rPr>
              <a:t>jafnréttis</a:t>
            </a:r>
            <a:r>
              <a:rPr lang="en-US" sz="1800" b="1" i="0" u="none" strike="noStrike" dirty="0">
                <a:solidFill>
                  <a:srgbClr val="004794"/>
                </a:solidFill>
                <a:effectLst/>
                <a:latin typeface="Overpass"/>
                <a:hlinkClick r:id="rId4"/>
              </a:rPr>
              <a:t>- og </a:t>
            </a:r>
            <a:r>
              <a:rPr lang="en-US" sz="1800" b="1" i="0" u="none" strike="noStrike" dirty="0" err="1">
                <a:solidFill>
                  <a:srgbClr val="004794"/>
                </a:solidFill>
                <a:effectLst/>
                <a:latin typeface="Overpass"/>
                <a:hlinkClick r:id="rId4"/>
              </a:rPr>
              <a:t>velferðarmálum</a:t>
            </a:r>
            <a:r>
              <a:rPr lang="en-US" sz="1800" u="none" strike="noStrike" dirty="0">
                <a:solidFill>
                  <a:srgbClr val="333333"/>
                </a:solidFill>
                <a:latin typeface="Overpass"/>
              </a:rPr>
              <a:t>	</a:t>
            </a:r>
            <a:r>
              <a:rPr lang="en-US" sz="1800" b="0" i="0" dirty="0" err="1">
                <a:solidFill>
                  <a:srgbClr val="333333"/>
                </a:solidFill>
                <a:effectLst/>
                <a:latin typeface="Overpass"/>
              </a:rPr>
              <a:t>Stjórnarkonur</a:t>
            </a:r>
            <a:r>
              <a:rPr lang="en-US" sz="1800" b="0" i="0" dirty="0">
                <a:solidFill>
                  <a:srgbClr val="333333"/>
                </a:solidFill>
                <a:effectLst/>
                <a:latin typeface="Overpass"/>
              </a:rPr>
              <a:t> í </a:t>
            </a:r>
            <a:r>
              <a:rPr lang="en-US" sz="1800" b="0" i="0" dirty="0" err="1">
                <a:solidFill>
                  <a:srgbClr val="333333"/>
                </a:solidFill>
                <a:effectLst/>
                <a:latin typeface="Overpass"/>
              </a:rPr>
              <a:t>Feminískum</a:t>
            </a:r>
            <a:r>
              <a:rPr lang="en-US" sz="1800" b="0" i="0" dirty="0">
                <a:solidFill>
                  <a:srgbClr val="333333"/>
                </a:solidFill>
                <a:effectLst/>
                <a:latin typeface="Overpass"/>
              </a:rPr>
              <a:t> fjármálum</a:t>
            </a:r>
            <a:br>
              <a:rPr lang="en-US" sz="1800" b="0" i="0" dirty="0">
                <a:solidFill>
                  <a:srgbClr val="333333"/>
                </a:solidFill>
                <a:effectLst/>
                <a:latin typeface="Overpass"/>
              </a:rPr>
            </a:br>
            <a:r>
              <a:rPr lang="en-US" sz="1800" b="1" dirty="0" err="1">
                <a:solidFill>
                  <a:srgbClr val="004794"/>
                </a:solidFill>
                <a:latin typeface="Overpass"/>
              </a:rPr>
              <a:t>Vissuð</a:t>
            </a:r>
            <a:r>
              <a:rPr lang="en-US" sz="1800" b="1" dirty="0">
                <a:solidFill>
                  <a:srgbClr val="004794"/>
                </a:solidFill>
                <a:latin typeface="Overpass"/>
              </a:rPr>
              <a:t> þið þetta? </a:t>
            </a:r>
            <a:r>
              <a:rPr lang="en-US" sz="1800" dirty="0">
                <a:solidFill>
                  <a:srgbClr val="333333"/>
                </a:solidFill>
                <a:latin typeface="Overpass"/>
              </a:rPr>
              <a:t>	</a:t>
            </a:r>
            <a:r>
              <a:rPr lang="en-US" sz="1800" b="0" i="0" dirty="0">
                <a:solidFill>
                  <a:srgbClr val="333333"/>
                </a:solidFill>
                <a:effectLst/>
                <a:latin typeface="Overpass"/>
              </a:rPr>
              <a:t>Sandra B. Franks, formaður </a:t>
            </a:r>
            <a:r>
              <a:rPr lang="en-US" sz="1800" b="0" i="0" dirty="0" err="1">
                <a:solidFill>
                  <a:srgbClr val="333333"/>
                </a:solidFill>
                <a:effectLst/>
                <a:latin typeface="Overpass"/>
              </a:rPr>
              <a:t>Sjúkraliðafélags</a:t>
            </a:r>
            <a:r>
              <a:rPr lang="en-US" sz="1800" b="0" i="0" dirty="0">
                <a:solidFill>
                  <a:srgbClr val="333333"/>
                </a:solidFill>
                <a:effectLst/>
                <a:latin typeface="Overpass"/>
              </a:rPr>
              <a:t> Íslands</a:t>
            </a:r>
            <a:br>
              <a:rPr lang="en-US" sz="1800" b="0" i="0" dirty="0">
                <a:solidFill>
                  <a:srgbClr val="333333"/>
                </a:solidFill>
                <a:effectLst/>
                <a:latin typeface="Overpass"/>
              </a:rPr>
            </a:br>
            <a:r>
              <a:rPr lang="en-US" sz="1800" b="1" i="0" u="none" strike="noStrike" dirty="0">
                <a:solidFill>
                  <a:srgbClr val="004794"/>
                </a:solidFill>
                <a:effectLst/>
                <a:latin typeface="Overpass"/>
                <a:hlinkClick r:id="rId5"/>
              </a:rPr>
              <a:t>Það </a:t>
            </a:r>
            <a:r>
              <a:rPr lang="en-US" sz="1800" b="1" i="0" u="none" strike="noStrike" dirty="0" err="1">
                <a:solidFill>
                  <a:srgbClr val="004794"/>
                </a:solidFill>
                <a:effectLst/>
                <a:latin typeface="Overpass"/>
                <a:hlinkClick r:id="rId5"/>
              </a:rPr>
              <a:t>munar</a:t>
            </a:r>
            <a:r>
              <a:rPr lang="en-US" sz="1800" b="1" i="0" u="none" strike="noStrike" dirty="0">
                <a:solidFill>
                  <a:srgbClr val="004794"/>
                </a:solidFill>
                <a:effectLst/>
                <a:latin typeface="Overpass"/>
                <a:hlinkClick r:id="rId5"/>
              </a:rPr>
              <a:t> um minna</a:t>
            </a:r>
            <a:r>
              <a:rPr lang="en-US" sz="1800" u="none" strike="noStrike" dirty="0">
                <a:solidFill>
                  <a:srgbClr val="333333"/>
                </a:solidFill>
                <a:latin typeface="Overpass"/>
              </a:rPr>
              <a:t>	</a:t>
            </a:r>
            <a:r>
              <a:rPr lang="en-US" sz="1800" b="0" i="0" dirty="0">
                <a:solidFill>
                  <a:srgbClr val="333333"/>
                </a:solidFill>
                <a:effectLst/>
                <a:latin typeface="Overpass"/>
              </a:rPr>
              <a:t>Helga Björg </a:t>
            </a:r>
            <a:r>
              <a:rPr lang="en-US" sz="1800" b="0" i="0" dirty="0" err="1">
                <a:solidFill>
                  <a:srgbClr val="333333"/>
                </a:solidFill>
                <a:effectLst/>
                <a:latin typeface="Overpass"/>
              </a:rPr>
              <a:t>Olgu</a:t>
            </a:r>
            <a:r>
              <a:rPr lang="en-US" sz="1800" b="0" i="0" dirty="0">
                <a:solidFill>
                  <a:srgbClr val="333333"/>
                </a:solidFill>
                <a:effectLst/>
                <a:latin typeface="Overpass"/>
              </a:rPr>
              <a:t> Ragnarsdóttir, </a:t>
            </a:r>
            <a:r>
              <a:rPr lang="en-US" sz="1800" b="0" i="0" dirty="0" err="1">
                <a:solidFill>
                  <a:srgbClr val="333333"/>
                </a:solidFill>
                <a:effectLst/>
                <a:latin typeface="Overpass"/>
              </a:rPr>
              <a:t>framkvæmdastýra</a:t>
            </a:r>
            <a:r>
              <a:rPr lang="en-US" sz="1800" b="0" i="0" dirty="0">
                <a:solidFill>
                  <a:srgbClr val="333333"/>
                </a:solidFill>
                <a:effectLst/>
                <a:latin typeface="Overpass"/>
              </a:rPr>
              <a:t> </a:t>
            </a:r>
            <a:r>
              <a:rPr lang="en-US" sz="1800" b="0" i="0" dirty="0" err="1">
                <a:solidFill>
                  <a:srgbClr val="333333"/>
                </a:solidFill>
                <a:effectLst/>
                <a:latin typeface="Overpass"/>
              </a:rPr>
              <a:t>Jafnlaunastofu</a:t>
            </a:r>
            <a:br>
              <a:rPr lang="en-US" sz="1800" b="0" i="0" dirty="0">
                <a:solidFill>
                  <a:srgbClr val="333333"/>
                </a:solidFill>
                <a:effectLst/>
                <a:latin typeface="Overpass"/>
              </a:rPr>
            </a:br>
            <a:r>
              <a:rPr lang="en-US" sz="1800" b="1" i="0" u="none" strike="noStrike" dirty="0" err="1">
                <a:solidFill>
                  <a:srgbClr val="004794"/>
                </a:solidFill>
                <a:effectLst/>
                <a:latin typeface="Overpass"/>
                <a:hlinkClick r:id="rId6"/>
              </a:rPr>
              <a:t>Upprætum</a:t>
            </a:r>
            <a:r>
              <a:rPr lang="en-US" sz="1800" b="1" i="0" u="none" strike="noStrike" dirty="0">
                <a:solidFill>
                  <a:srgbClr val="004794"/>
                </a:solidFill>
                <a:effectLst/>
                <a:latin typeface="Overpass"/>
                <a:hlinkClick r:id="rId6"/>
              </a:rPr>
              <a:t> </a:t>
            </a:r>
            <a:r>
              <a:rPr lang="en-US" sz="1800" b="1" i="0" u="none" strike="noStrike" dirty="0" err="1">
                <a:solidFill>
                  <a:srgbClr val="004794"/>
                </a:solidFill>
                <a:effectLst/>
                <a:latin typeface="Overpass"/>
                <a:hlinkClick r:id="rId6"/>
              </a:rPr>
              <a:t>kerfisbundið</a:t>
            </a:r>
            <a:r>
              <a:rPr lang="en-US" sz="1800" b="1" i="0" u="none" strike="noStrike" dirty="0">
                <a:solidFill>
                  <a:srgbClr val="004794"/>
                </a:solidFill>
                <a:effectLst/>
                <a:latin typeface="Overpass"/>
                <a:hlinkClick r:id="rId6"/>
              </a:rPr>
              <a:t> </a:t>
            </a:r>
            <a:r>
              <a:rPr lang="en-US" sz="1800" b="1" i="0" u="none" strike="noStrike" dirty="0" err="1">
                <a:solidFill>
                  <a:srgbClr val="004794"/>
                </a:solidFill>
                <a:effectLst/>
                <a:latin typeface="Overpass"/>
                <a:hlinkClick r:id="rId6"/>
              </a:rPr>
              <a:t>vanmat</a:t>
            </a:r>
            <a:r>
              <a:rPr lang="en-US" sz="1800" b="1" i="0" u="none" strike="noStrike" dirty="0">
                <a:solidFill>
                  <a:srgbClr val="004794"/>
                </a:solidFill>
                <a:effectLst/>
                <a:latin typeface="Overpass"/>
                <a:hlinkClick r:id="rId6"/>
              </a:rPr>
              <a:t> á störfum </a:t>
            </a:r>
            <a:r>
              <a:rPr lang="en-US" sz="1800" b="1" i="0" u="none" strike="noStrike" dirty="0" err="1">
                <a:solidFill>
                  <a:srgbClr val="004794"/>
                </a:solidFill>
                <a:effectLst/>
                <a:latin typeface="Overpass"/>
                <a:hlinkClick r:id="rId6"/>
              </a:rPr>
              <a:t>kvenna</a:t>
            </a:r>
            <a:r>
              <a:rPr lang="en-US" sz="1800" u="none" strike="noStrike" dirty="0">
                <a:solidFill>
                  <a:srgbClr val="333333"/>
                </a:solidFill>
                <a:latin typeface="Overpass"/>
              </a:rPr>
              <a:t>	</a:t>
            </a:r>
            <a:r>
              <a:rPr lang="en-US" sz="1800" b="0" i="0" dirty="0">
                <a:solidFill>
                  <a:srgbClr val="333333"/>
                </a:solidFill>
                <a:effectLst/>
                <a:latin typeface="Overpass"/>
              </a:rPr>
              <a:t>Friðrik Jónsson, formaður BHM og Brynhildur </a:t>
            </a:r>
            <a:r>
              <a:rPr lang="en-US" sz="1800" b="0" i="0" dirty="0" err="1">
                <a:solidFill>
                  <a:srgbClr val="333333"/>
                </a:solidFill>
                <a:effectLst/>
                <a:latin typeface="Overpass"/>
              </a:rPr>
              <a:t>Heiðar</a:t>
            </a:r>
            <a:r>
              <a:rPr lang="en-US" sz="1800" b="0" i="0" dirty="0">
                <a:solidFill>
                  <a:srgbClr val="333333"/>
                </a:solidFill>
                <a:effectLst/>
                <a:latin typeface="Overpass"/>
              </a:rPr>
              <a:t>- og Ómarsdóttir, formaður </a:t>
            </a:r>
            <a:r>
              <a:rPr lang="en-US" sz="1800" b="0" i="0" dirty="0" err="1">
                <a:solidFill>
                  <a:srgbClr val="333333"/>
                </a:solidFill>
                <a:effectLst/>
                <a:latin typeface="Overpass"/>
              </a:rPr>
              <a:t>jafnréttisnefndar</a:t>
            </a:r>
            <a:r>
              <a:rPr lang="en-US" sz="1800" b="0" i="0" dirty="0">
                <a:solidFill>
                  <a:srgbClr val="333333"/>
                </a:solidFill>
                <a:effectLst/>
                <a:latin typeface="Overpass"/>
              </a:rPr>
              <a:t> BHM</a:t>
            </a:r>
            <a:br>
              <a:rPr lang="en-US" sz="1800" b="0" i="0" dirty="0">
                <a:solidFill>
                  <a:srgbClr val="333333"/>
                </a:solidFill>
                <a:effectLst/>
                <a:latin typeface="Overpass"/>
              </a:rPr>
            </a:br>
            <a:r>
              <a:rPr lang="en-US" sz="1800" b="1" i="0" u="none" strike="noStrike" dirty="0" err="1">
                <a:solidFill>
                  <a:srgbClr val="004794"/>
                </a:solidFill>
                <a:effectLst/>
                <a:latin typeface="Overpass"/>
                <a:hlinkClick r:id="rId7"/>
              </a:rPr>
              <a:t>Konur</a:t>
            </a:r>
            <a:r>
              <a:rPr lang="en-US" sz="1800" b="1" i="0" u="none" strike="noStrike" dirty="0">
                <a:solidFill>
                  <a:srgbClr val="004794"/>
                </a:solidFill>
                <a:effectLst/>
                <a:latin typeface="Overpass"/>
                <a:hlinkClick r:id="rId7"/>
              </a:rPr>
              <a:t>! Hættum að vinna </a:t>
            </a:r>
            <a:r>
              <a:rPr lang="en-US" sz="1800" b="1" i="0" u="none" strike="noStrike" dirty="0" err="1">
                <a:solidFill>
                  <a:srgbClr val="004794"/>
                </a:solidFill>
                <a:effectLst/>
                <a:latin typeface="Overpass"/>
                <a:hlinkClick r:id="rId7"/>
              </a:rPr>
              <a:t>ókeypis!</a:t>
            </a:r>
            <a:r>
              <a:rPr lang="en-US" sz="1800" b="0" i="0" dirty="0" err="1">
                <a:solidFill>
                  <a:srgbClr val="333333"/>
                </a:solidFill>
                <a:effectLst/>
                <a:latin typeface="Overpass"/>
              </a:rPr>
              <a:t>Tatjana</a:t>
            </a:r>
            <a:r>
              <a:rPr lang="en-US" sz="1800" b="0" i="0" dirty="0">
                <a:solidFill>
                  <a:srgbClr val="333333"/>
                </a:solidFill>
                <a:effectLst/>
                <a:latin typeface="Overpass"/>
              </a:rPr>
              <a:t> </a:t>
            </a:r>
            <a:r>
              <a:rPr lang="en-US" sz="1800" b="0" i="0" dirty="0" err="1">
                <a:solidFill>
                  <a:srgbClr val="333333"/>
                </a:solidFill>
                <a:effectLst/>
                <a:latin typeface="Overpass"/>
              </a:rPr>
              <a:t>Latinovic</a:t>
            </a:r>
            <a:r>
              <a:rPr lang="en-US" sz="1800" b="0" i="0" dirty="0">
                <a:solidFill>
                  <a:srgbClr val="333333"/>
                </a:solidFill>
                <a:effectLst/>
                <a:latin typeface="Overpass"/>
              </a:rPr>
              <a:t>, formaður </a:t>
            </a:r>
            <a:r>
              <a:rPr lang="en-US" sz="1800" b="0" i="0" dirty="0" err="1">
                <a:solidFill>
                  <a:srgbClr val="333333"/>
                </a:solidFill>
                <a:effectLst/>
                <a:latin typeface="Overpass"/>
              </a:rPr>
              <a:t>Kvenréttindafélags</a:t>
            </a:r>
            <a:r>
              <a:rPr lang="en-US" sz="1800" b="0" i="0" dirty="0">
                <a:solidFill>
                  <a:srgbClr val="333333"/>
                </a:solidFill>
                <a:effectLst/>
                <a:latin typeface="Overpass"/>
              </a:rPr>
              <a:t> </a:t>
            </a:r>
            <a:r>
              <a:rPr lang="en-US" sz="1800" b="0" i="0" dirty="0" err="1">
                <a:solidFill>
                  <a:srgbClr val="333333"/>
                </a:solidFill>
                <a:effectLst/>
                <a:latin typeface="Overpass"/>
              </a:rPr>
              <a:t>Ísland</a:t>
            </a:r>
            <a:br>
              <a:rPr lang="en-US" sz="1800" b="0" i="0" dirty="0">
                <a:solidFill>
                  <a:srgbClr val="333333"/>
                </a:solidFill>
                <a:effectLst/>
                <a:latin typeface="Overpass"/>
              </a:rPr>
            </a:br>
            <a:endParaRPr lang="en-US" sz="1800" dirty="0"/>
          </a:p>
        </p:txBody>
      </p:sp>
      <p:pic>
        <p:nvPicPr>
          <p:cNvPr id="3" name="Picture 2" descr="Logo, company name&#10;&#10;Description automatically generated">
            <a:extLst>
              <a:ext uri="{FF2B5EF4-FFF2-40B4-BE49-F238E27FC236}">
                <a16:creationId xmlns:a16="http://schemas.microsoft.com/office/drawing/2014/main" id="{523E9C3C-F4CF-B9DD-F449-D0C3DBFBF2BE}"/>
              </a:ext>
            </a:extLst>
          </p:cNvPr>
          <p:cNvPicPr>
            <a:picLocks noChangeAspect="1"/>
          </p:cNvPicPr>
          <p:nvPr/>
        </p:nvPicPr>
        <p:blipFill rotWithShape="1">
          <a:blip r:embed="rId8">
            <a:extLst>
              <a:ext uri="{28A0092B-C50C-407E-A947-70E740481C1C}">
                <a14:useLocalDpi xmlns:a14="http://schemas.microsoft.com/office/drawing/2010/main" val="0"/>
              </a:ext>
            </a:extLst>
          </a:blip>
          <a:srcRect t="7061" r="-3" b="-3"/>
          <a:stretch/>
        </p:blipFill>
        <p:spPr>
          <a:xfrm>
            <a:off x="838200" y="365125"/>
            <a:ext cx="1358521" cy="1325563"/>
          </a:xfrm>
          <a:prstGeom prst="rect">
            <a:avLst/>
          </a:prstGeom>
        </p:spPr>
      </p:pic>
      <p:pic>
        <p:nvPicPr>
          <p:cNvPr id="5" name="Picture 4">
            <a:extLst>
              <a:ext uri="{FF2B5EF4-FFF2-40B4-BE49-F238E27FC236}">
                <a16:creationId xmlns:a16="http://schemas.microsoft.com/office/drawing/2014/main" id="{E316D487-A2D7-C8B6-C3A7-BC5518234E5C}"/>
              </a:ext>
            </a:extLst>
          </p:cNvPr>
          <p:cNvPicPr>
            <a:picLocks noChangeAspect="1"/>
          </p:cNvPicPr>
          <p:nvPr/>
        </p:nvPicPr>
        <p:blipFill>
          <a:blip r:embed="rId9"/>
          <a:stretch>
            <a:fillRect/>
          </a:stretch>
        </p:blipFill>
        <p:spPr>
          <a:xfrm>
            <a:off x="6113482" y="474372"/>
            <a:ext cx="4987951" cy="2805723"/>
          </a:xfrm>
          <a:prstGeom prst="rect">
            <a:avLst/>
          </a:prstGeom>
        </p:spPr>
      </p:pic>
    </p:spTree>
    <p:extLst>
      <p:ext uri="{BB962C8B-B14F-4D97-AF65-F5344CB8AC3E}">
        <p14:creationId xmlns:p14="http://schemas.microsoft.com/office/powerpoint/2010/main" val="1145931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880F3-D045-CDFB-EEFE-5F9E8C15DB9F}"/>
              </a:ext>
            </a:extLst>
          </p:cNvPr>
          <p:cNvSpPr>
            <a:spLocks noGrp="1"/>
          </p:cNvSpPr>
          <p:nvPr>
            <p:ph type="title"/>
          </p:nvPr>
        </p:nvSpPr>
        <p:spPr>
          <a:xfrm>
            <a:off x="838200" y="365125"/>
            <a:ext cx="10515600" cy="5909840"/>
          </a:xfrm>
        </p:spPr>
        <p:txBody>
          <a:bodyPr/>
          <a:lstStyle/>
          <a:p>
            <a:br>
              <a:rPr lang="en-US" dirty="0"/>
            </a:br>
            <a:br>
              <a:rPr lang="en-US" dirty="0"/>
            </a:br>
            <a:br>
              <a:rPr lang="en-US" dirty="0"/>
            </a:br>
            <a:br>
              <a:rPr lang="en-US" dirty="0"/>
            </a:br>
            <a:br>
              <a:rPr lang="en-US" dirty="0"/>
            </a:br>
            <a:br>
              <a:rPr lang="en-US" dirty="0"/>
            </a:br>
            <a:r>
              <a:rPr lang="en-US" dirty="0"/>
              <a:t>Þann 3. </a:t>
            </a:r>
            <a:r>
              <a:rPr lang="en-US" dirty="0" err="1"/>
              <a:t>nóvember</a:t>
            </a:r>
            <a:r>
              <a:rPr lang="en-US" dirty="0"/>
              <a:t> 2022 var í fyrsta sinn </a:t>
            </a:r>
            <a:r>
              <a:rPr lang="en-US" dirty="0" err="1"/>
              <a:t>veitt</a:t>
            </a:r>
            <a:r>
              <a:rPr lang="en-US" dirty="0"/>
              <a:t> </a:t>
            </a:r>
            <a:r>
              <a:rPr lang="en-US" dirty="0" err="1"/>
              <a:t>verðlaun</a:t>
            </a:r>
            <a:r>
              <a:rPr lang="en-US" dirty="0"/>
              <a:t> fyrir valið á </a:t>
            </a:r>
            <a:r>
              <a:rPr lang="en-US" dirty="0" err="1"/>
              <a:t>sveitarfeálgi</a:t>
            </a:r>
            <a:r>
              <a:rPr lang="en-US" dirty="0"/>
              <a:t> ársins. </a:t>
            </a:r>
          </a:p>
        </p:txBody>
      </p:sp>
      <p:pic>
        <p:nvPicPr>
          <p:cNvPr id="3" name="Picture 2" descr="Logo, company name&#10;&#10;Description automatically generated">
            <a:extLst>
              <a:ext uri="{FF2B5EF4-FFF2-40B4-BE49-F238E27FC236}">
                <a16:creationId xmlns:a16="http://schemas.microsoft.com/office/drawing/2014/main" id="{523E9C3C-F4CF-B9DD-F449-D0C3DBFBF2BE}"/>
              </a:ext>
            </a:extLst>
          </p:cNvPr>
          <p:cNvPicPr>
            <a:picLocks noChangeAspect="1"/>
          </p:cNvPicPr>
          <p:nvPr/>
        </p:nvPicPr>
        <p:blipFill rotWithShape="1">
          <a:blip r:embed="rId2">
            <a:extLst>
              <a:ext uri="{28A0092B-C50C-407E-A947-70E740481C1C}">
                <a14:useLocalDpi xmlns:a14="http://schemas.microsoft.com/office/drawing/2010/main" val="0"/>
              </a:ext>
            </a:extLst>
          </a:blip>
          <a:srcRect t="7061" r="-3" b="-3"/>
          <a:stretch/>
        </p:blipFill>
        <p:spPr>
          <a:xfrm>
            <a:off x="838200" y="365125"/>
            <a:ext cx="1358521" cy="1325563"/>
          </a:xfrm>
          <a:prstGeom prst="rect">
            <a:avLst/>
          </a:prstGeom>
        </p:spPr>
      </p:pic>
      <p:pic>
        <p:nvPicPr>
          <p:cNvPr id="5" name="Picture 4">
            <a:extLst>
              <a:ext uri="{FF2B5EF4-FFF2-40B4-BE49-F238E27FC236}">
                <a16:creationId xmlns:a16="http://schemas.microsoft.com/office/drawing/2014/main" id="{B3E20409-FC4E-808D-7C78-5FF0BEE0AED7}"/>
              </a:ext>
            </a:extLst>
          </p:cNvPr>
          <p:cNvPicPr>
            <a:picLocks noChangeAspect="1"/>
          </p:cNvPicPr>
          <p:nvPr/>
        </p:nvPicPr>
        <p:blipFill>
          <a:blip r:embed="rId3"/>
          <a:stretch>
            <a:fillRect/>
          </a:stretch>
        </p:blipFill>
        <p:spPr>
          <a:xfrm>
            <a:off x="3889788" y="453006"/>
            <a:ext cx="3853252" cy="3777118"/>
          </a:xfrm>
          <a:prstGeom prst="rect">
            <a:avLst/>
          </a:prstGeom>
        </p:spPr>
      </p:pic>
    </p:spTree>
    <p:extLst>
      <p:ext uri="{BB962C8B-B14F-4D97-AF65-F5344CB8AC3E}">
        <p14:creationId xmlns:p14="http://schemas.microsoft.com/office/powerpoint/2010/main" val="3031458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880F3-D045-CDFB-EEFE-5F9E8C15DB9F}"/>
              </a:ext>
            </a:extLst>
          </p:cNvPr>
          <p:cNvSpPr>
            <a:spLocks noGrp="1"/>
          </p:cNvSpPr>
          <p:nvPr>
            <p:ph type="title"/>
          </p:nvPr>
        </p:nvSpPr>
        <p:spPr>
          <a:xfrm>
            <a:off x="838200" y="365125"/>
            <a:ext cx="10515600" cy="5909840"/>
          </a:xfrm>
        </p:spPr>
        <p:txBody>
          <a:bodyPr>
            <a:normAutofit fontScale="90000"/>
          </a:bodyPr>
          <a:lstStyle/>
          <a:p>
            <a:pPr algn="l"/>
            <a:br>
              <a:rPr lang="en-US" sz="2000" b="0" i="0" dirty="0">
                <a:solidFill>
                  <a:srgbClr val="282828"/>
                </a:solidFill>
                <a:effectLst/>
                <a:latin typeface="Times New Roman" panose="02020603050405020304" pitchFamily="18" charset="0"/>
                <a:cs typeface="Times New Roman" panose="02020603050405020304" pitchFamily="18" charset="0"/>
              </a:rPr>
            </a:br>
            <a:br>
              <a:rPr lang="en-US" sz="2000" b="0" i="0" dirty="0">
                <a:solidFill>
                  <a:srgbClr val="282828"/>
                </a:solidFill>
                <a:effectLst/>
                <a:latin typeface="Times New Roman" panose="02020603050405020304" pitchFamily="18" charset="0"/>
                <a:cs typeface="Times New Roman" panose="02020603050405020304" pitchFamily="18" charset="0"/>
              </a:rPr>
            </a:br>
            <a:br>
              <a:rPr lang="en-US" sz="2000" b="0" i="0" dirty="0">
                <a:solidFill>
                  <a:srgbClr val="282828"/>
                </a:solidFill>
                <a:effectLst/>
                <a:latin typeface="Times New Roman" panose="02020603050405020304" pitchFamily="18" charset="0"/>
                <a:cs typeface="Times New Roman" panose="02020603050405020304" pitchFamily="18" charset="0"/>
              </a:rPr>
            </a:br>
            <a:br>
              <a:rPr lang="en-US" sz="2000" b="0" i="0" dirty="0">
                <a:solidFill>
                  <a:srgbClr val="282828"/>
                </a:solidFill>
                <a:effectLst/>
                <a:latin typeface="Times New Roman" panose="02020603050405020304" pitchFamily="18" charset="0"/>
                <a:cs typeface="Times New Roman" panose="02020603050405020304" pitchFamily="18" charset="0"/>
              </a:rPr>
            </a:br>
            <a:br>
              <a:rPr lang="en-US" sz="2000" b="0" i="0" dirty="0">
                <a:solidFill>
                  <a:srgbClr val="282828"/>
                </a:solidFill>
                <a:effectLst/>
                <a:latin typeface="Times New Roman" panose="02020603050405020304" pitchFamily="18" charset="0"/>
                <a:cs typeface="Times New Roman" panose="02020603050405020304" pitchFamily="18" charset="0"/>
              </a:rPr>
            </a:br>
            <a:br>
              <a:rPr lang="en-US" sz="2000" b="0" i="0" dirty="0">
                <a:solidFill>
                  <a:srgbClr val="282828"/>
                </a:solidFill>
                <a:effectLst/>
                <a:latin typeface="Times New Roman" panose="02020603050405020304" pitchFamily="18" charset="0"/>
                <a:cs typeface="Times New Roman" panose="02020603050405020304" pitchFamily="18" charset="0"/>
              </a:rPr>
            </a:br>
            <a:br>
              <a:rPr lang="en-US" sz="2000" b="0" i="0" dirty="0">
                <a:solidFill>
                  <a:srgbClr val="282828"/>
                </a:solidFill>
                <a:effectLst/>
                <a:latin typeface="Times New Roman" panose="02020603050405020304" pitchFamily="18" charset="0"/>
                <a:cs typeface="Times New Roman" panose="02020603050405020304" pitchFamily="18" charset="0"/>
              </a:rPr>
            </a:br>
            <a:br>
              <a:rPr lang="en-US" sz="2000" b="0" i="0" dirty="0">
                <a:solidFill>
                  <a:srgbClr val="282828"/>
                </a:solidFill>
                <a:effectLst/>
                <a:latin typeface="Times New Roman" panose="02020603050405020304" pitchFamily="18" charset="0"/>
                <a:cs typeface="Times New Roman" panose="02020603050405020304" pitchFamily="18" charset="0"/>
              </a:rPr>
            </a:br>
            <a:br>
              <a:rPr lang="en-US" sz="2000" b="0" i="0" dirty="0">
                <a:solidFill>
                  <a:srgbClr val="282828"/>
                </a:solidFill>
                <a:effectLst/>
                <a:latin typeface="Times New Roman" panose="02020603050405020304" pitchFamily="18" charset="0"/>
                <a:cs typeface="Times New Roman" panose="02020603050405020304" pitchFamily="18" charset="0"/>
              </a:rPr>
            </a:br>
            <a:br>
              <a:rPr lang="en-US" sz="2000" b="0" i="0" dirty="0">
                <a:solidFill>
                  <a:srgbClr val="282828"/>
                </a:solidFill>
                <a:effectLst/>
                <a:latin typeface="Times New Roman" panose="02020603050405020304" pitchFamily="18" charset="0"/>
                <a:cs typeface="Times New Roman" panose="02020603050405020304" pitchFamily="18" charset="0"/>
              </a:rPr>
            </a:br>
            <a:br>
              <a:rPr lang="en-US" sz="2000" b="0" i="0" dirty="0">
                <a:solidFill>
                  <a:srgbClr val="282828"/>
                </a:solidFill>
                <a:effectLst/>
                <a:latin typeface="Times New Roman" panose="02020603050405020304" pitchFamily="18" charset="0"/>
                <a:cs typeface="Times New Roman" panose="02020603050405020304" pitchFamily="18" charset="0"/>
              </a:rPr>
            </a:br>
            <a:br>
              <a:rPr lang="en-US" sz="2000" b="0" i="0" dirty="0">
                <a:solidFill>
                  <a:srgbClr val="282828"/>
                </a:solidFill>
                <a:effectLst/>
                <a:latin typeface="Times New Roman" panose="02020603050405020304" pitchFamily="18" charset="0"/>
                <a:cs typeface="Times New Roman" panose="02020603050405020304" pitchFamily="18" charset="0"/>
              </a:rPr>
            </a:br>
            <a:br>
              <a:rPr lang="en-US" sz="2000" b="0" i="0" dirty="0">
                <a:solidFill>
                  <a:srgbClr val="282828"/>
                </a:solidFill>
                <a:effectLst/>
                <a:latin typeface="Times New Roman" panose="02020603050405020304" pitchFamily="18" charset="0"/>
                <a:cs typeface="Times New Roman" panose="02020603050405020304" pitchFamily="18" charset="0"/>
              </a:rPr>
            </a:br>
            <a:r>
              <a:rPr lang="en-US" sz="2200" b="0" i="0" dirty="0">
                <a:solidFill>
                  <a:srgbClr val="282828"/>
                </a:solidFill>
                <a:effectLst/>
                <a:latin typeface="Times New Roman" panose="02020603050405020304" pitchFamily="18" charset="0"/>
                <a:cs typeface="Times New Roman" panose="02020603050405020304" pitchFamily="18" charset="0"/>
              </a:rPr>
              <a:t>Fjögur </a:t>
            </a:r>
            <a:r>
              <a:rPr lang="en-US" sz="2200" b="0" i="0" dirty="0" err="1">
                <a:solidFill>
                  <a:srgbClr val="282828"/>
                </a:solidFill>
                <a:effectLst/>
                <a:latin typeface="Times New Roman" panose="02020603050405020304" pitchFamily="18" charset="0"/>
                <a:cs typeface="Times New Roman" panose="02020603050405020304" pitchFamily="18" charset="0"/>
              </a:rPr>
              <a:t>sveitarfélög</a:t>
            </a:r>
            <a:r>
              <a:rPr lang="en-US" sz="2200" b="0" i="0" dirty="0">
                <a:solidFill>
                  <a:srgbClr val="282828"/>
                </a:solidFill>
                <a:effectLst/>
                <a:latin typeface="Times New Roman" panose="02020603050405020304" pitchFamily="18" charset="0"/>
                <a:cs typeface="Times New Roman" panose="02020603050405020304" pitchFamily="18" charset="0"/>
              </a:rPr>
              <a:t> voru </a:t>
            </a:r>
            <a:r>
              <a:rPr lang="en-US" sz="2200" b="0" i="0" dirty="0" err="1">
                <a:solidFill>
                  <a:srgbClr val="282828"/>
                </a:solidFill>
                <a:effectLst/>
                <a:latin typeface="Times New Roman" panose="02020603050405020304" pitchFamily="18" charset="0"/>
                <a:cs typeface="Times New Roman" panose="02020603050405020304" pitchFamily="18" charset="0"/>
              </a:rPr>
              <a:t>tilnefnd</a:t>
            </a:r>
            <a:r>
              <a:rPr lang="en-US" sz="2200" b="0" i="0" dirty="0">
                <a:solidFill>
                  <a:srgbClr val="282828"/>
                </a:solidFill>
                <a:effectLst/>
                <a:latin typeface="Times New Roman" panose="02020603050405020304" pitchFamily="18" charset="0"/>
                <a:cs typeface="Times New Roman" panose="02020603050405020304" pitchFamily="18" charset="0"/>
              </a:rPr>
              <a:t> </a:t>
            </a:r>
            <a:r>
              <a:rPr lang="en-US" sz="2200" b="0" i="0" dirty="0" err="1">
                <a:solidFill>
                  <a:srgbClr val="282828"/>
                </a:solidFill>
                <a:effectLst/>
                <a:latin typeface="Times New Roman" panose="02020603050405020304" pitchFamily="18" charset="0"/>
                <a:cs typeface="Times New Roman" panose="02020603050405020304" pitchFamily="18" charset="0"/>
              </a:rPr>
              <a:t>sveitarfélag</a:t>
            </a:r>
            <a:r>
              <a:rPr lang="en-US" sz="2200" b="0" i="0" dirty="0">
                <a:solidFill>
                  <a:srgbClr val="282828"/>
                </a:solidFill>
                <a:effectLst/>
                <a:latin typeface="Times New Roman" panose="02020603050405020304" pitchFamily="18" charset="0"/>
                <a:cs typeface="Times New Roman" panose="02020603050405020304" pitchFamily="18" charset="0"/>
              </a:rPr>
              <a:t> ársins 2022. Öll fjögur eru </a:t>
            </a:r>
            <a:r>
              <a:rPr lang="en-US" sz="2200" b="0" i="0" dirty="0" err="1">
                <a:solidFill>
                  <a:srgbClr val="282828"/>
                </a:solidFill>
                <a:effectLst/>
                <a:latin typeface="Times New Roman" panose="02020603050405020304" pitchFamily="18" charset="0"/>
                <a:cs typeface="Times New Roman" panose="02020603050405020304" pitchFamily="18" charset="0"/>
              </a:rPr>
              <a:t>staðsett</a:t>
            </a:r>
            <a:r>
              <a:rPr lang="en-US" sz="2200" b="0" i="0" dirty="0">
                <a:solidFill>
                  <a:srgbClr val="282828"/>
                </a:solidFill>
                <a:effectLst/>
                <a:latin typeface="Times New Roman" panose="02020603050405020304" pitchFamily="18" charset="0"/>
                <a:cs typeface="Times New Roman" panose="02020603050405020304" pitchFamily="18" charset="0"/>
              </a:rPr>
              <a:t> á </a:t>
            </a:r>
            <a:r>
              <a:rPr lang="en-US" sz="2200" b="0" i="0" dirty="0" err="1">
                <a:solidFill>
                  <a:srgbClr val="282828"/>
                </a:solidFill>
                <a:effectLst/>
                <a:latin typeface="Times New Roman" panose="02020603050405020304" pitchFamily="18" charset="0"/>
                <a:cs typeface="Times New Roman" panose="02020603050405020304" pitchFamily="18" charset="0"/>
              </a:rPr>
              <a:t>Suðurlandi</a:t>
            </a:r>
            <a:r>
              <a:rPr lang="en-US" sz="2200" b="0" i="0" dirty="0">
                <a:solidFill>
                  <a:srgbClr val="282828"/>
                </a:solidFill>
                <a:effectLst/>
                <a:latin typeface="Times New Roman" panose="02020603050405020304" pitchFamily="18" charset="0"/>
                <a:cs typeface="Times New Roman" panose="02020603050405020304" pitchFamily="18" charset="0"/>
              </a:rPr>
              <a:t> en þetta er í fyrsta sinn sem </a:t>
            </a:r>
            <a:r>
              <a:rPr lang="en-US" sz="2200" b="0" i="0" dirty="0" err="1">
                <a:solidFill>
                  <a:srgbClr val="282828"/>
                </a:solidFill>
                <a:effectLst/>
                <a:latin typeface="Times New Roman" panose="02020603050405020304" pitchFamily="18" charset="0"/>
                <a:cs typeface="Times New Roman" panose="02020603050405020304" pitchFamily="18" charset="0"/>
              </a:rPr>
              <a:t>sveitarfélag</a:t>
            </a:r>
            <a:r>
              <a:rPr lang="en-US" sz="2200" b="0" i="0" dirty="0">
                <a:solidFill>
                  <a:srgbClr val="282828"/>
                </a:solidFill>
                <a:effectLst/>
                <a:latin typeface="Times New Roman" panose="02020603050405020304" pitchFamily="18" charset="0"/>
                <a:cs typeface="Times New Roman" panose="02020603050405020304" pitchFamily="18" charset="0"/>
              </a:rPr>
              <a:t> ársins er valið. </a:t>
            </a:r>
            <a:br>
              <a:rPr lang="en-US" sz="2200" b="0" i="0" dirty="0">
                <a:solidFill>
                  <a:srgbClr val="282828"/>
                </a:solidFill>
                <a:effectLst/>
                <a:latin typeface="Times New Roman" panose="02020603050405020304" pitchFamily="18" charset="0"/>
                <a:cs typeface="Times New Roman" panose="02020603050405020304" pitchFamily="18" charset="0"/>
              </a:rPr>
            </a:br>
            <a:r>
              <a:rPr lang="en-US" sz="2200" dirty="0" err="1">
                <a:effectLst/>
                <a:latin typeface="Times New Roman" panose="02020603050405020304" pitchFamily="18" charset="0"/>
                <a:cs typeface="Times New Roman" panose="02020603050405020304" pitchFamily="18" charset="0"/>
              </a:rPr>
              <a:t>Sveitarfélögin</a:t>
            </a:r>
            <a:r>
              <a:rPr lang="en-US" sz="2200" dirty="0">
                <a:effectLst/>
                <a:latin typeface="Times New Roman" panose="02020603050405020304" pitchFamily="18" charset="0"/>
                <a:cs typeface="Times New Roman" panose="02020603050405020304" pitchFamily="18" charset="0"/>
              </a:rPr>
              <a:t> fjögur eru </a:t>
            </a:r>
            <a:r>
              <a:rPr lang="en-US" sz="2200" dirty="0" err="1">
                <a:effectLst/>
                <a:latin typeface="Times New Roman" panose="02020603050405020304" pitchFamily="18" charset="0"/>
                <a:cs typeface="Times New Roman" panose="02020603050405020304" pitchFamily="18" charset="0"/>
              </a:rPr>
              <a:t>Grímsnes</a:t>
            </a:r>
            <a:r>
              <a:rPr lang="en-US" sz="2200" dirty="0">
                <a:effectLst/>
                <a:latin typeface="Times New Roman" panose="02020603050405020304" pitchFamily="18" charset="0"/>
                <a:cs typeface="Times New Roman" panose="02020603050405020304" pitchFamily="18" charset="0"/>
              </a:rPr>
              <a:t>- og </a:t>
            </a:r>
            <a:r>
              <a:rPr lang="en-US" sz="2200" dirty="0" err="1">
                <a:effectLst/>
                <a:latin typeface="Times New Roman" panose="02020603050405020304" pitchFamily="18" charset="0"/>
                <a:cs typeface="Times New Roman" panose="02020603050405020304" pitchFamily="18" charset="0"/>
              </a:rPr>
              <a:t>Grafningshreppur</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Hrunamannahreppur</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Flóahreppur</a:t>
            </a:r>
            <a:r>
              <a:rPr lang="en-US" sz="2200" dirty="0">
                <a:effectLst/>
                <a:latin typeface="Times New Roman" panose="02020603050405020304" pitchFamily="18" charset="0"/>
                <a:cs typeface="Times New Roman" panose="02020603050405020304" pitchFamily="18" charset="0"/>
              </a:rPr>
              <a:t> og </a:t>
            </a:r>
            <a:r>
              <a:rPr lang="en-US" sz="2200" dirty="0" err="1">
                <a:effectLst/>
                <a:latin typeface="Times New Roman" panose="02020603050405020304" pitchFamily="18" charset="0"/>
                <a:cs typeface="Times New Roman" panose="02020603050405020304" pitchFamily="18" charset="0"/>
              </a:rPr>
              <a:t>Bláskógabyggð</a:t>
            </a:r>
            <a:r>
              <a:rPr lang="en-US" sz="2200" dirty="0">
                <a:effectLst/>
                <a:latin typeface="Times New Roman" panose="02020603050405020304" pitchFamily="18" charset="0"/>
                <a:cs typeface="Times New Roman" panose="02020603050405020304" pitchFamily="18" charset="0"/>
              </a:rPr>
              <a:t>. </a:t>
            </a:r>
            <a:br>
              <a:rPr lang="en-US" sz="2200" dirty="0">
                <a:effectLst/>
                <a:latin typeface="Times New Roman" panose="02020603050405020304" pitchFamily="18" charset="0"/>
                <a:cs typeface="Times New Roman" panose="02020603050405020304" pitchFamily="18" charset="0"/>
              </a:rPr>
            </a:br>
            <a:br>
              <a:rPr lang="en-US" sz="2200" dirty="0">
                <a:effectLst/>
                <a:latin typeface="Times New Roman" panose="02020603050405020304" pitchFamily="18" charset="0"/>
                <a:cs typeface="Times New Roman" panose="02020603050405020304" pitchFamily="18" charset="0"/>
              </a:rPr>
            </a:br>
            <a:r>
              <a:rPr lang="en-US" sz="2200" b="0" i="0" u="none" strike="noStrike" baseline="0" dirty="0" err="1">
                <a:latin typeface="Times New Roman" panose="02020603050405020304" pitchFamily="18" charset="0"/>
                <a:cs typeface="Times New Roman" panose="02020603050405020304" pitchFamily="18" charset="0"/>
              </a:rPr>
              <a:t>Tilgangurinn</a:t>
            </a:r>
            <a:r>
              <a:rPr lang="en-US" sz="2200" b="0" i="0" u="none" strike="noStrike" baseline="0" dirty="0">
                <a:latin typeface="Times New Roman" panose="02020603050405020304" pitchFamily="18" charset="0"/>
                <a:cs typeface="Times New Roman" panose="02020603050405020304" pitchFamily="18" charset="0"/>
              </a:rPr>
              <a:t> með </a:t>
            </a:r>
            <a:r>
              <a:rPr lang="en-US" sz="2200" b="0" i="0" u="none" strike="noStrike" baseline="0" dirty="0" err="1">
                <a:latin typeface="Times New Roman" panose="02020603050405020304" pitchFamily="18" charset="0"/>
                <a:cs typeface="Times New Roman" panose="02020603050405020304" pitchFamily="18" charset="0"/>
              </a:rPr>
              <a:t>könnuninni</a:t>
            </a:r>
            <a:r>
              <a:rPr lang="en-US" sz="2200" b="0" i="0" u="none" strike="noStrike" baseline="0" dirty="0">
                <a:latin typeface="Times New Roman" panose="02020603050405020304" pitchFamily="18" charset="0"/>
                <a:cs typeface="Times New Roman" panose="02020603050405020304" pitchFamily="18" charset="0"/>
              </a:rPr>
              <a:t> er að hvetja stjórnendur </a:t>
            </a:r>
            <a:r>
              <a:rPr lang="en-US" sz="2200" b="0" i="0" u="none" strike="noStrike" baseline="0" dirty="0" err="1">
                <a:latin typeface="Times New Roman" panose="02020603050405020304" pitchFamily="18" charset="0"/>
                <a:cs typeface="Times New Roman" panose="02020603050405020304" pitchFamily="18" charset="0"/>
              </a:rPr>
              <a:t>sveitarfélaganna</a:t>
            </a:r>
            <a:r>
              <a:rPr lang="en-US" sz="2200" b="0" i="0" u="none" strike="noStrike" baseline="0" dirty="0">
                <a:latin typeface="Times New Roman" panose="02020603050405020304" pitchFamily="18" charset="0"/>
                <a:cs typeface="Times New Roman" panose="02020603050405020304" pitchFamily="18" charset="0"/>
              </a:rPr>
              <a:t> til að veita </a:t>
            </a:r>
            <a:r>
              <a:rPr lang="en-US" sz="2200" b="0" i="0" u="none" strike="noStrike" baseline="0" dirty="0" err="1">
                <a:latin typeface="Times New Roman" panose="02020603050405020304" pitchFamily="18" charset="0"/>
                <a:cs typeface="Times New Roman" panose="02020603050405020304" pitchFamily="18" charset="0"/>
              </a:rPr>
              <a:t>starfsumhverfinu</a:t>
            </a:r>
            <a:r>
              <a:rPr lang="en-US" sz="2200" b="0" i="0" u="none" strike="noStrike" baseline="0" dirty="0">
                <a:latin typeface="Times New Roman" panose="02020603050405020304" pitchFamily="18" charset="0"/>
                <a:cs typeface="Times New Roman" panose="02020603050405020304" pitchFamily="18" charset="0"/>
              </a:rPr>
              <a:t> meiri athygli og </a:t>
            </a:r>
            <a:r>
              <a:rPr lang="en-US" sz="2200" b="0" i="0" u="none" strike="noStrike" baseline="0" dirty="0" err="1">
                <a:latin typeface="Times New Roman" panose="02020603050405020304" pitchFamily="18" charset="0"/>
                <a:cs typeface="Times New Roman" panose="02020603050405020304" pitchFamily="18" charset="0"/>
              </a:rPr>
              <a:t>ráðast</a:t>
            </a:r>
            <a:r>
              <a:rPr lang="en-US" sz="2200" b="0" i="0" u="none" strike="noStrike" baseline="0" dirty="0">
                <a:latin typeface="Times New Roman" panose="02020603050405020304" pitchFamily="18" charset="0"/>
                <a:cs typeface="Times New Roman" panose="02020603050405020304" pitchFamily="18" charset="0"/>
              </a:rPr>
              <a:t> í </a:t>
            </a:r>
            <a:r>
              <a:rPr lang="en-US" sz="2200" b="0" i="0" u="none" strike="noStrike" baseline="0" dirty="0" err="1">
                <a:latin typeface="Times New Roman" panose="02020603050405020304" pitchFamily="18" charset="0"/>
                <a:cs typeface="Times New Roman" panose="02020603050405020304" pitchFamily="18" charset="0"/>
              </a:rPr>
              <a:t>umbótaverkefni</a:t>
            </a:r>
            <a:r>
              <a:rPr lang="en-US" sz="2200" b="0" i="0" u="none" strike="noStrike" baseline="0" dirty="0">
                <a:latin typeface="Times New Roman" panose="02020603050405020304" pitchFamily="18" charset="0"/>
                <a:cs typeface="Times New Roman" panose="02020603050405020304" pitchFamily="18" charset="0"/>
              </a:rPr>
              <a:t> þar sem þess er þörf. Einnig er </a:t>
            </a:r>
            <a:r>
              <a:rPr lang="en-US" sz="2200" b="0" i="0" u="none" strike="noStrike" baseline="0" dirty="0" err="1">
                <a:latin typeface="Times New Roman" panose="02020603050405020304" pitchFamily="18" charset="0"/>
                <a:cs typeface="Times New Roman" panose="02020603050405020304" pitchFamily="18" charset="0"/>
              </a:rPr>
              <a:t>ætlunin</a:t>
            </a:r>
            <a:r>
              <a:rPr lang="en-US" sz="2200" b="0" i="0" u="none" strike="noStrike" baseline="0" dirty="0">
                <a:latin typeface="Times New Roman" panose="02020603050405020304" pitchFamily="18" charset="0"/>
                <a:cs typeface="Times New Roman" panose="02020603050405020304" pitchFamily="18" charset="0"/>
              </a:rPr>
              <a:t> að </a:t>
            </a:r>
            <a:r>
              <a:rPr lang="en-US" sz="2200" b="0" i="0" u="none" strike="noStrike" baseline="0" dirty="0" err="1">
                <a:latin typeface="Times New Roman" panose="02020603050405020304" pitchFamily="18" charset="0"/>
                <a:cs typeface="Times New Roman" panose="02020603050405020304" pitchFamily="18" charset="0"/>
              </a:rPr>
              <a:t>niðurstöðurnar</a:t>
            </a:r>
            <a:r>
              <a:rPr lang="en-US" sz="2200" b="0" i="0" u="none" strike="noStrike" baseline="0" dirty="0">
                <a:latin typeface="Times New Roman" panose="02020603050405020304" pitchFamily="18" charset="0"/>
                <a:cs typeface="Times New Roman" panose="02020603050405020304" pitchFamily="18" charset="0"/>
              </a:rPr>
              <a:t> </a:t>
            </a:r>
            <a:r>
              <a:rPr lang="en-US" sz="2200" b="0" i="0" u="none" strike="noStrike" baseline="0" dirty="0" err="1">
                <a:latin typeface="Times New Roman" panose="02020603050405020304" pitchFamily="18" charset="0"/>
                <a:cs typeface="Times New Roman" panose="02020603050405020304" pitchFamily="18" charset="0"/>
              </a:rPr>
              <a:t>skapi</a:t>
            </a:r>
            <a:r>
              <a:rPr lang="en-US" sz="2200" b="0" i="0" u="none" strike="noStrike" baseline="0" dirty="0">
                <a:latin typeface="Times New Roman" panose="02020603050405020304" pitchFamily="18" charset="0"/>
                <a:cs typeface="Times New Roman" panose="02020603050405020304" pitchFamily="18" charset="0"/>
              </a:rPr>
              <a:t> </a:t>
            </a:r>
            <a:r>
              <a:rPr lang="en-US" sz="2200" b="0" i="0" u="none" strike="noStrike" baseline="0" dirty="0" err="1">
                <a:latin typeface="Times New Roman" panose="02020603050405020304" pitchFamily="18" charset="0"/>
                <a:cs typeface="Times New Roman" panose="02020603050405020304" pitchFamily="18" charset="0"/>
              </a:rPr>
              <a:t>almenna</a:t>
            </a:r>
            <a:r>
              <a:rPr lang="en-US" sz="2200" b="0" i="0" u="none" strike="noStrike" baseline="0" dirty="0">
                <a:latin typeface="Times New Roman" panose="02020603050405020304" pitchFamily="18" charset="0"/>
                <a:cs typeface="Times New Roman" panose="02020603050405020304" pitchFamily="18" charset="0"/>
              </a:rPr>
              <a:t> umræðu um </a:t>
            </a:r>
            <a:r>
              <a:rPr lang="en-US" sz="2200" b="0" i="0" u="none" strike="noStrike" baseline="0" dirty="0" err="1">
                <a:latin typeface="Times New Roman" panose="02020603050405020304" pitchFamily="18" charset="0"/>
                <a:cs typeface="Times New Roman" panose="02020603050405020304" pitchFamily="18" charset="0"/>
              </a:rPr>
              <a:t>starfsumhverfi</a:t>
            </a:r>
            <a:r>
              <a:rPr lang="en-US" sz="2200" b="0" i="0" u="none" strike="noStrike" baseline="0" dirty="0">
                <a:latin typeface="Times New Roman" panose="02020603050405020304" pitchFamily="18" charset="0"/>
                <a:cs typeface="Times New Roman" panose="02020603050405020304" pitchFamily="18" charset="0"/>
              </a:rPr>
              <a:t> og stjórnun á vinnustöðum, </a:t>
            </a:r>
            <a:r>
              <a:rPr lang="en-US" sz="2200" b="0" i="0" u="none" strike="noStrike" baseline="0" dirty="0" err="1">
                <a:latin typeface="Times New Roman" panose="02020603050405020304" pitchFamily="18" charset="0"/>
                <a:cs typeface="Times New Roman" panose="02020603050405020304" pitchFamily="18" charset="0"/>
              </a:rPr>
              <a:t>félagsfólki</a:t>
            </a:r>
            <a:r>
              <a:rPr lang="en-US" sz="2200" b="0" i="0" u="none" strike="noStrike" baseline="0" dirty="0">
                <a:latin typeface="Times New Roman" panose="02020603050405020304" pitchFamily="18" charset="0"/>
                <a:cs typeface="Times New Roman" panose="02020603050405020304" pitchFamily="18" charset="0"/>
              </a:rPr>
              <a:t> </a:t>
            </a:r>
            <a:r>
              <a:rPr lang="en-US" sz="2200" b="0" i="0" u="none" strike="noStrike" baseline="0" dirty="0" err="1">
                <a:latin typeface="Times New Roman" panose="02020603050405020304" pitchFamily="18" charset="0"/>
                <a:cs typeface="Times New Roman" panose="02020603050405020304" pitchFamily="18" charset="0"/>
              </a:rPr>
              <a:t>stéttarfélaganna</a:t>
            </a:r>
            <a:r>
              <a:rPr lang="en-US" sz="2200" b="0" i="0" u="none" strike="noStrike" baseline="0" dirty="0">
                <a:latin typeface="Times New Roman" panose="02020603050405020304" pitchFamily="18" charset="0"/>
                <a:cs typeface="Times New Roman" panose="02020603050405020304" pitchFamily="18" charset="0"/>
              </a:rPr>
              <a:t> til </a:t>
            </a:r>
            <a:r>
              <a:rPr lang="en-US" sz="2200" b="0" i="0" u="none" strike="noStrike" baseline="0" dirty="0" err="1">
                <a:latin typeface="Times New Roman" panose="02020603050405020304" pitchFamily="18" charset="0"/>
                <a:cs typeface="Times New Roman" panose="02020603050405020304" pitchFamily="18" charset="0"/>
              </a:rPr>
              <a:t>hagsbóta</a:t>
            </a:r>
            <a:r>
              <a:rPr lang="en-US" sz="2200" b="0" i="0" u="none" strike="noStrike" baseline="0" dirty="0">
                <a:latin typeface="Times New Roman" panose="02020603050405020304" pitchFamily="18" charset="0"/>
                <a:cs typeface="Times New Roman" panose="02020603050405020304" pitchFamily="18" charset="0"/>
              </a:rPr>
              <a:t>. Ekki </a:t>
            </a:r>
            <a:r>
              <a:rPr lang="en-US" sz="2200" b="0" i="0" u="none" strike="noStrike" baseline="0" dirty="0" err="1">
                <a:latin typeface="Times New Roman" panose="02020603050405020304" pitchFamily="18" charset="0"/>
                <a:cs typeface="Times New Roman" panose="02020603050405020304" pitchFamily="18" charset="0"/>
              </a:rPr>
              <a:t>síst</a:t>
            </a:r>
            <a:r>
              <a:rPr lang="en-US" sz="2200" b="0" i="0" u="none" strike="noStrike" baseline="0" dirty="0">
                <a:latin typeface="Times New Roman" panose="02020603050405020304" pitchFamily="18" charset="0"/>
                <a:cs typeface="Times New Roman" panose="02020603050405020304" pitchFamily="18" charset="0"/>
              </a:rPr>
              <a:t> er </a:t>
            </a:r>
            <a:r>
              <a:rPr lang="en-US" sz="2200" b="0" i="0" u="none" strike="noStrike" baseline="0" dirty="0" err="1">
                <a:latin typeface="Times New Roman" panose="02020603050405020304" pitchFamily="18" charset="0"/>
                <a:cs typeface="Times New Roman" panose="02020603050405020304" pitchFamily="18" charset="0"/>
              </a:rPr>
              <a:t>tilgangurinn</a:t>
            </a:r>
            <a:r>
              <a:rPr lang="en-US" sz="2200" b="0" i="0" u="none" strike="noStrike" baseline="0" dirty="0">
                <a:latin typeface="Times New Roman" panose="02020603050405020304" pitchFamily="18" charset="0"/>
                <a:cs typeface="Times New Roman" panose="02020603050405020304" pitchFamily="18" charset="0"/>
              </a:rPr>
              <a:t> að veita </a:t>
            </a:r>
            <a:r>
              <a:rPr lang="en-US" sz="2200" b="0" i="0" u="none" strike="noStrike" baseline="0" dirty="0" err="1">
                <a:latin typeface="Times New Roman" panose="02020603050405020304" pitchFamily="18" charset="0"/>
                <a:cs typeface="Times New Roman" panose="02020603050405020304" pitchFamily="18" charset="0"/>
              </a:rPr>
              <a:t>góðum</a:t>
            </a:r>
            <a:r>
              <a:rPr lang="en-US" sz="2200" b="0" i="0" u="none" strike="noStrike" baseline="0" dirty="0">
                <a:latin typeface="Times New Roman" panose="02020603050405020304" pitchFamily="18" charset="0"/>
                <a:cs typeface="Times New Roman" panose="02020603050405020304" pitchFamily="18" charset="0"/>
              </a:rPr>
              <a:t> vinnustöðum viðurkenningu fyrir að </a:t>
            </a:r>
            <a:r>
              <a:rPr lang="en-US" sz="2200" b="0" i="0" u="none" strike="noStrike" baseline="0" dirty="0" err="1">
                <a:latin typeface="Times New Roman" panose="02020603050405020304" pitchFamily="18" charset="0"/>
                <a:cs typeface="Times New Roman" panose="02020603050405020304" pitchFamily="18" charset="0"/>
              </a:rPr>
              <a:t>hlúa</a:t>
            </a:r>
            <a:r>
              <a:rPr lang="en-US" sz="2200" b="0" i="0" u="none" strike="noStrike" baseline="0" dirty="0">
                <a:latin typeface="Times New Roman" panose="02020603050405020304" pitchFamily="18" charset="0"/>
                <a:cs typeface="Times New Roman" panose="02020603050405020304" pitchFamily="18" charset="0"/>
              </a:rPr>
              <a:t> vel að starfsfólki.</a:t>
            </a:r>
            <a:br>
              <a:rPr lang="en-US" dirty="0">
                <a:effectLst/>
              </a:rPr>
            </a:br>
            <a:endParaRPr lang="en-US" dirty="0"/>
          </a:p>
        </p:txBody>
      </p:sp>
      <p:pic>
        <p:nvPicPr>
          <p:cNvPr id="3" name="Picture 2" descr="Logo, company name&#10;&#10;Description automatically generated">
            <a:extLst>
              <a:ext uri="{FF2B5EF4-FFF2-40B4-BE49-F238E27FC236}">
                <a16:creationId xmlns:a16="http://schemas.microsoft.com/office/drawing/2014/main" id="{523E9C3C-F4CF-B9DD-F449-D0C3DBFBF2BE}"/>
              </a:ext>
            </a:extLst>
          </p:cNvPr>
          <p:cNvPicPr>
            <a:picLocks noChangeAspect="1"/>
          </p:cNvPicPr>
          <p:nvPr/>
        </p:nvPicPr>
        <p:blipFill rotWithShape="1">
          <a:blip r:embed="rId2">
            <a:extLst>
              <a:ext uri="{28A0092B-C50C-407E-A947-70E740481C1C}">
                <a14:useLocalDpi xmlns:a14="http://schemas.microsoft.com/office/drawing/2010/main" val="0"/>
              </a:ext>
            </a:extLst>
          </a:blip>
          <a:srcRect t="7061" r="-3" b="-3"/>
          <a:stretch/>
        </p:blipFill>
        <p:spPr>
          <a:xfrm>
            <a:off x="838200" y="365125"/>
            <a:ext cx="1358521" cy="1325563"/>
          </a:xfrm>
          <a:prstGeom prst="rect">
            <a:avLst/>
          </a:prstGeom>
        </p:spPr>
      </p:pic>
      <p:pic>
        <p:nvPicPr>
          <p:cNvPr id="5" name="Picture 4">
            <a:extLst>
              <a:ext uri="{FF2B5EF4-FFF2-40B4-BE49-F238E27FC236}">
                <a16:creationId xmlns:a16="http://schemas.microsoft.com/office/drawing/2014/main" id="{659BE5FE-48D3-62EB-799A-D620772A5BA5}"/>
              </a:ext>
            </a:extLst>
          </p:cNvPr>
          <p:cNvPicPr>
            <a:picLocks noChangeAspect="1"/>
          </p:cNvPicPr>
          <p:nvPr/>
        </p:nvPicPr>
        <p:blipFill>
          <a:blip r:embed="rId3"/>
          <a:stretch>
            <a:fillRect/>
          </a:stretch>
        </p:blipFill>
        <p:spPr>
          <a:xfrm>
            <a:off x="4446602" y="365125"/>
            <a:ext cx="2692429" cy="2087842"/>
          </a:xfrm>
          <a:prstGeom prst="rect">
            <a:avLst/>
          </a:prstGeom>
        </p:spPr>
      </p:pic>
    </p:spTree>
    <p:extLst>
      <p:ext uri="{BB962C8B-B14F-4D97-AF65-F5344CB8AC3E}">
        <p14:creationId xmlns:p14="http://schemas.microsoft.com/office/powerpoint/2010/main" val="2449672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880F3-D045-CDFB-EEFE-5F9E8C15DB9F}"/>
              </a:ext>
            </a:extLst>
          </p:cNvPr>
          <p:cNvSpPr>
            <a:spLocks noGrp="1"/>
          </p:cNvSpPr>
          <p:nvPr>
            <p:ph type="title"/>
          </p:nvPr>
        </p:nvSpPr>
        <p:spPr>
          <a:xfrm>
            <a:off x="838200" y="365125"/>
            <a:ext cx="10515600" cy="5909840"/>
          </a:xfrm>
        </p:spPr>
        <p:txBody>
          <a:bodyPr>
            <a:normAutofit/>
          </a:bodyPr>
          <a:lstStyle/>
          <a:p>
            <a:pPr>
              <a:lnSpc>
                <a:spcPct val="150000"/>
              </a:lnSpc>
            </a:pPr>
            <a:br>
              <a:rPr lang="en-US" dirty="0"/>
            </a:br>
            <a:r>
              <a:rPr lang="en-US" dirty="0"/>
              <a:t>                  </a:t>
            </a:r>
            <a:r>
              <a:rPr lang="en-US" b="1" dirty="0"/>
              <a:t>Starfsmenntasjóður </a:t>
            </a:r>
            <a:br>
              <a:rPr lang="en-US" dirty="0"/>
            </a:br>
            <a:br>
              <a:rPr lang="en-US" sz="2000" dirty="0">
                <a:latin typeface="Times New Roman" panose="02020603050405020304" pitchFamily="18" charset="0"/>
                <a:cs typeface="Times New Roman" panose="02020603050405020304" pitchFamily="18" charset="0"/>
              </a:rPr>
            </a:br>
            <a:r>
              <a:rPr lang="is-IS" sz="2000" dirty="0">
                <a:effectLst/>
                <a:latin typeface="Times New Roman" panose="02020603050405020304" pitchFamily="18" charset="0"/>
                <a:ea typeface="Times New Roman" panose="02020603050405020304" pitchFamily="18" charset="0"/>
                <a:cs typeface="Times New Roman" panose="02020603050405020304" pitchFamily="18" charset="0"/>
              </a:rPr>
              <a:t>Launagreiðandi greiðir sérstakt gjald í starfsmenntunarsjóð félagsins og skal gjald þetta nema 0,4% af heildarlaunagreiðslum félagsmanna. </a:t>
            </a:r>
            <a:b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br>
            <a:r>
              <a:rPr lang="is-IS" sz="2000" dirty="0">
                <a:effectLst/>
                <a:latin typeface="Times New Roman" panose="02020603050405020304" pitchFamily="18" charset="0"/>
                <a:ea typeface="Times New Roman" panose="02020603050405020304" pitchFamily="18" charset="0"/>
                <a:cs typeface="Times New Roman" panose="02020603050405020304" pitchFamily="18" charset="0"/>
              </a:rPr>
              <a:t>Það er stjórn félagsins sem sér um að úthluta úr þessum sjóði og fer sú úthlutun fram á stjórnarfundum. </a:t>
            </a:r>
            <a:b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br>
            <a:r>
              <a:rPr lang="is-IS" sz="2000" dirty="0">
                <a:latin typeface="Times New Roman" panose="02020603050405020304" pitchFamily="18" charset="0"/>
                <a:ea typeface="Times New Roman" panose="02020603050405020304" pitchFamily="18" charset="0"/>
                <a:cs typeface="Times New Roman" panose="02020603050405020304" pitchFamily="18" charset="0"/>
              </a:rPr>
              <a:t>Teknar</a:t>
            </a:r>
            <a:r>
              <a:rPr lang="is-IS" sz="2000" dirty="0">
                <a:effectLst/>
                <a:latin typeface="Times New Roman" panose="02020603050405020304" pitchFamily="18" charset="0"/>
                <a:ea typeface="Times New Roman" panose="02020603050405020304" pitchFamily="18" charset="0"/>
                <a:cs typeface="Times New Roman" panose="02020603050405020304" pitchFamily="18" charset="0"/>
              </a:rPr>
              <a:t> voru fyrir</a:t>
            </a:r>
            <a:r>
              <a:rPr lang="is-I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372 umsóknir</a:t>
            </a:r>
            <a:r>
              <a:rPr lang="is-IS" sz="2000" dirty="0">
                <a:effectLst/>
                <a:latin typeface="Times New Roman" panose="02020603050405020304" pitchFamily="18" charset="0"/>
                <a:ea typeface="Times New Roman" panose="02020603050405020304" pitchFamily="18" charset="0"/>
                <a:cs typeface="Times New Roman" panose="02020603050405020304" pitchFamily="18" charset="0"/>
              </a:rPr>
              <a:t> og samtals var úthlutað úr sjóðnum rétt tæplega 18.000.000 krónur.</a:t>
            </a:r>
            <a:br>
              <a:rPr lang="en-US" sz="1800" dirty="0">
                <a:effectLst/>
                <a:latin typeface="Times New Roman" panose="02020603050405020304" pitchFamily="18" charset="0"/>
                <a:ea typeface="Times New Roman" panose="02020603050405020304" pitchFamily="18" charset="0"/>
              </a:rPr>
            </a:br>
            <a:endParaRPr lang="en-US" dirty="0"/>
          </a:p>
        </p:txBody>
      </p:sp>
      <p:pic>
        <p:nvPicPr>
          <p:cNvPr id="3" name="Picture 2" descr="Logo, company name&#10;&#10;Description automatically generated">
            <a:extLst>
              <a:ext uri="{FF2B5EF4-FFF2-40B4-BE49-F238E27FC236}">
                <a16:creationId xmlns:a16="http://schemas.microsoft.com/office/drawing/2014/main" id="{523E9C3C-F4CF-B9DD-F449-D0C3DBFBF2BE}"/>
              </a:ext>
            </a:extLst>
          </p:cNvPr>
          <p:cNvPicPr>
            <a:picLocks noChangeAspect="1"/>
          </p:cNvPicPr>
          <p:nvPr/>
        </p:nvPicPr>
        <p:blipFill rotWithShape="1">
          <a:blip r:embed="rId2">
            <a:extLst>
              <a:ext uri="{28A0092B-C50C-407E-A947-70E740481C1C}">
                <a14:useLocalDpi xmlns:a14="http://schemas.microsoft.com/office/drawing/2010/main" val="0"/>
              </a:ext>
            </a:extLst>
          </a:blip>
          <a:srcRect t="7061" r="-3" b="-3"/>
          <a:stretch/>
        </p:blipFill>
        <p:spPr>
          <a:xfrm>
            <a:off x="838200" y="365125"/>
            <a:ext cx="1358521" cy="1325563"/>
          </a:xfrm>
          <a:prstGeom prst="rect">
            <a:avLst/>
          </a:prstGeom>
        </p:spPr>
      </p:pic>
    </p:spTree>
    <p:extLst>
      <p:ext uri="{BB962C8B-B14F-4D97-AF65-F5344CB8AC3E}">
        <p14:creationId xmlns:p14="http://schemas.microsoft.com/office/powerpoint/2010/main" val="924890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880F3-D045-CDFB-EEFE-5F9E8C15DB9F}"/>
              </a:ext>
            </a:extLst>
          </p:cNvPr>
          <p:cNvSpPr>
            <a:spLocks noGrp="1"/>
          </p:cNvSpPr>
          <p:nvPr>
            <p:ph type="title"/>
          </p:nvPr>
        </p:nvSpPr>
        <p:spPr>
          <a:xfrm>
            <a:off x="838200" y="365124"/>
            <a:ext cx="10515600" cy="6270567"/>
          </a:xfrm>
        </p:spPr>
        <p:txBody>
          <a:bodyPr>
            <a:normAutofit fontScale="90000"/>
          </a:bodyPr>
          <a:lstStyle/>
          <a:p>
            <a:pPr>
              <a:lnSpc>
                <a:spcPct val="150000"/>
              </a:lnSpc>
            </a:pPr>
            <a:r>
              <a:rPr lang="en-US" dirty="0"/>
              <a:t>                     </a:t>
            </a:r>
            <a:br>
              <a:rPr lang="en-US" dirty="0"/>
            </a:br>
            <a:br>
              <a:rPr lang="en-US" dirty="0"/>
            </a:br>
            <a:r>
              <a:rPr lang="en-US" dirty="0"/>
              <a:t>                              </a:t>
            </a:r>
            <a:r>
              <a:rPr lang="en-US" sz="4900" b="1" dirty="0" err="1"/>
              <a:t>Vísindasjóður</a:t>
            </a:r>
            <a:r>
              <a:rPr lang="en-US" sz="4900" b="1" dirty="0"/>
              <a:t> </a:t>
            </a:r>
            <a:br>
              <a:rPr lang="en-US" dirty="0"/>
            </a:br>
            <a:r>
              <a:rPr lang="is-IS" sz="2200" dirty="0">
                <a:solidFill>
                  <a:srgbClr val="000000"/>
                </a:solidFill>
                <a:effectLst/>
                <a:latin typeface="Times New Roman" panose="02020603050405020304" pitchFamily="18" charset="0"/>
                <a:ea typeface="Times New Roman" panose="02020603050405020304" pitchFamily="18" charset="0"/>
              </a:rPr>
              <a:t>Launagreiðandi greiðir mánaðarlegt framlag í sjóðinn, sem nemur 1,5% af föstum dagvinnulaunum starfsmanna fyrir þá félagsmenn sem eru með háskólapróf enda sé gerð krafa um slíka menntun í viðkomandi starf. </a:t>
            </a:r>
            <a:br>
              <a:rPr lang="en-US" sz="2200" dirty="0">
                <a:effectLst/>
                <a:latin typeface="Times New Roman" panose="02020603050405020304" pitchFamily="18" charset="0"/>
                <a:ea typeface="Times New Roman" panose="02020603050405020304" pitchFamily="18" charset="0"/>
              </a:rPr>
            </a:br>
            <a:r>
              <a:rPr lang="is-IS" sz="2200" dirty="0">
                <a:effectLst/>
                <a:latin typeface="Times New Roman" panose="02020603050405020304" pitchFamily="18" charset="0"/>
                <a:ea typeface="Times New Roman" panose="02020603050405020304" pitchFamily="18" charset="0"/>
              </a:rPr>
              <a:t>Stjórn sjóðsins árið 2022 er skipuð :</a:t>
            </a:r>
            <a:br>
              <a:rPr lang="en-US" sz="2200" dirty="0">
                <a:effectLst/>
                <a:latin typeface="Times New Roman" panose="02020603050405020304" pitchFamily="18" charset="0"/>
                <a:ea typeface="Times New Roman" panose="02020603050405020304" pitchFamily="18" charset="0"/>
              </a:rPr>
            </a:br>
            <a:r>
              <a:rPr lang="is-IS" sz="2200" dirty="0">
                <a:effectLst/>
                <a:latin typeface="Times New Roman" panose="02020603050405020304" pitchFamily="18" charset="0"/>
                <a:ea typeface="Times New Roman" panose="02020603050405020304" pitchFamily="18" charset="0"/>
              </a:rPr>
              <a:t>Ingólfur Arnarson				Fjármálasviði</a:t>
            </a:r>
            <a:br>
              <a:rPr lang="en-US" sz="2200" dirty="0">
                <a:effectLst/>
                <a:latin typeface="Times New Roman" panose="02020603050405020304" pitchFamily="18" charset="0"/>
                <a:ea typeface="Times New Roman" panose="02020603050405020304" pitchFamily="18" charset="0"/>
              </a:rPr>
            </a:br>
            <a:r>
              <a:rPr lang="is-IS" sz="2200" dirty="0">
                <a:effectLst/>
                <a:latin typeface="Times New Roman" panose="02020603050405020304" pitchFamily="18" charset="0"/>
                <a:ea typeface="Times New Roman" panose="02020603050405020304" pitchFamily="18" charset="0"/>
              </a:rPr>
              <a:t>Mara Ólöf Jónsdóttir			Formaður SfK </a:t>
            </a:r>
            <a:br>
              <a:rPr lang="en-US" sz="2200" dirty="0">
                <a:effectLst/>
                <a:latin typeface="Times New Roman" panose="02020603050405020304" pitchFamily="18" charset="0"/>
                <a:ea typeface="Times New Roman" panose="02020603050405020304" pitchFamily="18" charset="0"/>
              </a:rPr>
            </a:br>
            <a:r>
              <a:rPr lang="is-IS" sz="2200" dirty="0">
                <a:effectLst/>
                <a:latin typeface="Times New Roman" panose="02020603050405020304" pitchFamily="18" charset="0"/>
                <a:ea typeface="Times New Roman" panose="02020603050405020304" pitchFamily="18" charset="0"/>
              </a:rPr>
              <a:t>Málfríður Anna Gunnlaugsdóttir		Bæjarskrifstofur</a:t>
            </a:r>
            <a:br>
              <a:rPr lang="en-US" sz="2200" dirty="0">
                <a:effectLst/>
                <a:latin typeface="Times New Roman" panose="02020603050405020304" pitchFamily="18" charset="0"/>
                <a:ea typeface="Times New Roman" panose="02020603050405020304" pitchFamily="18" charset="0"/>
              </a:rPr>
            </a:br>
            <a:r>
              <a:rPr lang="is-IS" sz="2200" dirty="0">
                <a:effectLst/>
                <a:latin typeface="Times New Roman" panose="02020603050405020304" pitchFamily="18" charset="0"/>
                <a:ea typeface="Times New Roman" panose="02020603050405020304" pitchFamily="18" charset="0"/>
              </a:rPr>
              <a:t>Jón Júlíusson				Menntasviði</a:t>
            </a:r>
            <a:br>
              <a:rPr lang="en-US" sz="2200" dirty="0">
                <a:effectLst/>
                <a:latin typeface="Times New Roman" panose="02020603050405020304" pitchFamily="18" charset="0"/>
                <a:ea typeface="Times New Roman" panose="02020603050405020304" pitchFamily="18" charset="0"/>
              </a:rPr>
            </a:br>
            <a:r>
              <a:rPr lang="is-IS" sz="2200" dirty="0">
                <a:solidFill>
                  <a:srgbClr val="000000"/>
                </a:solidFill>
                <a:latin typeface="Times New Roman" panose="02020603050405020304" pitchFamily="18" charset="0"/>
                <a:ea typeface="Times New Roman" panose="02020603050405020304" pitchFamily="18" charset="0"/>
              </a:rPr>
              <a:t>Teknar</a:t>
            </a:r>
            <a:r>
              <a:rPr lang="is-IS" sz="2200" dirty="0">
                <a:solidFill>
                  <a:srgbClr val="000000"/>
                </a:solidFill>
                <a:effectLst/>
                <a:latin typeface="Times New Roman" panose="02020603050405020304" pitchFamily="18" charset="0"/>
                <a:ea typeface="Times New Roman" panose="02020603050405020304" pitchFamily="18" charset="0"/>
              </a:rPr>
              <a:t> voru  fyrir 18 umsóknir og samtals var úthlutað tæplega um 3.000.000 krónum.</a:t>
            </a:r>
            <a:br>
              <a:rPr lang="en-US" sz="1800" dirty="0">
                <a:effectLst/>
                <a:latin typeface="Times New Roman" panose="02020603050405020304" pitchFamily="18" charset="0"/>
                <a:ea typeface="Times New Roman" panose="02020603050405020304" pitchFamily="18" charset="0"/>
              </a:rPr>
            </a:br>
            <a:br>
              <a:rPr lang="en-US" dirty="0"/>
            </a:br>
            <a:endParaRPr lang="en-US" dirty="0"/>
          </a:p>
        </p:txBody>
      </p:sp>
      <p:pic>
        <p:nvPicPr>
          <p:cNvPr id="3" name="Picture 2" descr="Logo, company name&#10;&#10;Description automatically generated">
            <a:extLst>
              <a:ext uri="{FF2B5EF4-FFF2-40B4-BE49-F238E27FC236}">
                <a16:creationId xmlns:a16="http://schemas.microsoft.com/office/drawing/2014/main" id="{523E9C3C-F4CF-B9DD-F449-D0C3DBFBF2BE}"/>
              </a:ext>
            </a:extLst>
          </p:cNvPr>
          <p:cNvPicPr>
            <a:picLocks noChangeAspect="1"/>
          </p:cNvPicPr>
          <p:nvPr/>
        </p:nvPicPr>
        <p:blipFill rotWithShape="1">
          <a:blip r:embed="rId2">
            <a:extLst>
              <a:ext uri="{28A0092B-C50C-407E-A947-70E740481C1C}">
                <a14:useLocalDpi xmlns:a14="http://schemas.microsoft.com/office/drawing/2010/main" val="0"/>
              </a:ext>
            </a:extLst>
          </a:blip>
          <a:srcRect t="7061" r="-3" b="-3"/>
          <a:stretch/>
        </p:blipFill>
        <p:spPr>
          <a:xfrm>
            <a:off x="838200" y="365125"/>
            <a:ext cx="1358521" cy="1325563"/>
          </a:xfrm>
          <a:prstGeom prst="rect">
            <a:avLst/>
          </a:prstGeom>
        </p:spPr>
      </p:pic>
    </p:spTree>
    <p:extLst>
      <p:ext uri="{BB962C8B-B14F-4D97-AF65-F5344CB8AC3E}">
        <p14:creationId xmlns:p14="http://schemas.microsoft.com/office/powerpoint/2010/main" val="4133474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880F3-D045-CDFB-EEFE-5F9E8C15DB9F}"/>
              </a:ext>
            </a:extLst>
          </p:cNvPr>
          <p:cNvSpPr>
            <a:spLocks noGrp="1"/>
          </p:cNvSpPr>
          <p:nvPr>
            <p:ph type="title"/>
          </p:nvPr>
        </p:nvSpPr>
        <p:spPr>
          <a:xfrm>
            <a:off x="838200" y="365125"/>
            <a:ext cx="10515600" cy="5909840"/>
          </a:xfrm>
        </p:spPr>
        <p:txBody>
          <a:bodyPr>
            <a:normAutofit fontScale="90000"/>
          </a:bodyPr>
          <a:lstStyle/>
          <a:p>
            <a:pPr>
              <a:lnSpc>
                <a:spcPct val="150000"/>
              </a:lnSpc>
            </a:pPr>
            <a:r>
              <a:rPr lang="en-US" dirty="0"/>
              <a:t>                      </a:t>
            </a:r>
            <a:br>
              <a:rPr lang="en-US" dirty="0"/>
            </a:br>
            <a:r>
              <a:rPr lang="en-US" dirty="0"/>
              <a:t>                        </a:t>
            </a:r>
            <a:r>
              <a:rPr lang="en-US" sz="4900" b="1" dirty="0"/>
              <a:t>Mannauðssjóður </a:t>
            </a:r>
            <a:br>
              <a:rPr lang="en-US" dirty="0"/>
            </a:br>
            <a:r>
              <a:rPr lang="en-US" sz="2200" dirty="0">
                <a:latin typeface="Times New Roman" panose="02020603050405020304" pitchFamily="18" charset="0"/>
                <a:cs typeface="Times New Roman" panose="02020603050405020304" pitchFamily="18" charset="0"/>
              </a:rPr>
              <a:t>M</a:t>
            </a:r>
            <a:r>
              <a:rPr lang="is-I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annauðssjóður kom inn í kjarasamninga 2011 og er sameiginlegur sjóður 3ja stéttarfélaga Starfsmannafélags Kópavogs, Garðabæjar og Suðurnesja.</a:t>
            </a:r>
            <a:b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br>
            <a:r>
              <a:rPr lang="is-I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 þennan sjóð geta eingöngu stofnanir sótt í.</a:t>
            </a:r>
            <a:b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br>
            <a:r>
              <a:rPr lang="is-I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Sjóðurinn styrkir fræðsluverkefni á sviði símenntunar svo sem vegna námskeiðs/starfsnáms, námsgagnagerðar, útgáfu á námsefni og undirbúnings starfsmenntunar. </a:t>
            </a:r>
            <a:b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br>
            <a:r>
              <a:rPr lang="is-I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 þennan sjóð sækja stofnanir og aðrir vinnuveitendur sem í hann greiða sem og stjórnir þeirra starfsmannafélaga sem aðild eiga að sjóðnum. </a:t>
            </a:r>
            <a:b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br>
            <a:r>
              <a:rPr lang="is-I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br>
            <a:r>
              <a:rPr lang="is-I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Mannauðssjóður KSG er aðili að Starfsmennt vegna bæjarstarfsmanna. </a:t>
            </a:r>
            <a:br>
              <a:rPr lang="en-US" sz="1800" dirty="0">
                <a:effectLst/>
                <a:latin typeface="Times New Roman" panose="02020603050405020304" pitchFamily="18" charset="0"/>
                <a:ea typeface="Times New Roman" panose="02020603050405020304" pitchFamily="18" charset="0"/>
              </a:rPr>
            </a:br>
            <a:endParaRPr lang="en-US" dirty="0"/>
          </a:p>
        </p:txBody>
      </p:sp>
      <p:pic>
        <p:nvPicPr>
          <p:cNvPr id="3" name="Picture 2" descr="Logo, company name&#10;&#10;Description automatically generated">
            <a:extLst>
              <a:ext uri="{FF2B5EF4-FFF2-40B4-BE49-F238E27FC236}">
                <a16:creationId xmlns:a16="http://schemas.microsoft.com/office/drawing/2014/main" id="{523E9C3C-F4CF-B9DD-F449-D0C3DBFBF2BE}"/>
              </a:ext>
            </a:extLst>
          </p:cNvPr>
          <p:cNvPicPr>
            <a:picLocks noChangeAspect="1"/>
          </p:cNvPicPr>
          <p:nvPr/>
        </p:nvPicPr>
        <p:blipFill rotWithShape="1">
          <a:blip r:embed="rId2">
            <a:extLst>
              <a:ext uri="{28A0092B-C50C-407E-A947-70E740481C1C}">
                <a14:useLocalDpi xmlns:a14="http://schemas.microsoft.com/office/drawing/2010/main" val="0"/>
              </a:ext>
            </a:extLst>
          </a:blip>
          <a:srcRect t="7061" r="-3" b="-3"/>
          <a:stretch/>
        </p:blipFill>
        <p:spPr>
          <a:xfrm>
            <a:off x="838200" y="365125"/>
            <a:ext cx="1358521" cy="1325563"/>
          </a:xfrm>
          <a:prstGeom prst="rect">
            <a:avLst/>
          </a:prstGeom>
        </p:spPr>
      </p:pic>
    </p:spTree>
    <p:extLst>
      <p:ext uri="{BB962C8B-B14F-4D97-AF65-F5344CB8AC3E}">
        <p14:creationId xmlns:p14="http://schemas.microsoft.com/office/powerpoint/2010/main" val="1051066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880F3-D045-CDFB-EEFE-5F9E8C15DB9F}"/>
              </a:ext>
            </a:extLst>
          </p:cNvPr>
          <p:cNvSpPr>
            <a:spLocks noGrp="1"/>
          </p:cNvSpPr>
          <p:nvPr>
            <p:ph type="title"/>
          </p:nvPr>
        </p:nvSpPr>
        <p:spPr>
          <a:xfrm>
            <a:off x="838200" y="365125"/>
            <a:ext cx="10515600" cy="5909840"/>
          </a:xfrm>
        </p:spPr>
        <p:txBody>
          <a:bodyPr/>
          <a:lstStyle/>
          <a:p>
            <a:pPr>
              <a:lnSpc>
                <a:spcPct val="150000"/>
              </a:lnSpc>
            </a:pPr>
            <a:r>
              <a:rPr lang="en-US" dirty="0"/>
              <a:t>                            </a:t>
            </a:r>
            <a:r>
              <a:rPr lang="en-US" b="1" dirty="0" err="1"/>
              <a:t>Starfsmennt</a:t>
            </a:r>
            <a:r>
              <a:rPr lang="en-US" b="1" dirty="0"/>
              <a:t> </a:t>
            </a:r>
            <a:br>
              <a:rPr lang="en-US" dirty="0"/>
            </a:br>
            <a:br>
              <a:rPr lang="en-US" dirty="0"/>
            </a:br>
            <a:r>
              <a:rPr lang="is-IS" sz="1800" dirty="0">
                <a:solidFill>
                  <a:srgbClr val="000000"/>
                </a:solidFill>
                <a:effectLst/>
                <a:latin typeface="Times New Roman" panose="02020603050405020304" pitchFamily="18" charset="0"/>
                <a:ea typeface="Times New Roman" panose="02020603050405020304" pitchFamily="18" charset="0"/>
              </a:rPr>
              <a:t>Starfsmennt er upphaflega tilkomið vegna endur og símenntun ríkisstarfsmanna, þegar Mannauðssjóðir bæjarstarfsmannafélaga voru stofnaðir þá var gerður samningu við Starfsmennt.</a:t>
            </a:r>
            <a:br>
              <a:rPr lang="en-US" sz="1800" dirty="0">
                <a:effectLst/>
                <a:latin typeface="Times New Roman" panose="02020603050405020304" pitchFamily="18" charset="0"/>
                <a:ea typeface="Times New Roman" panose="02020603050405020304" pitchFamily="18" charset="0"/>
              </a:rPr>
            </a:br>
            <a:r>
              <a:rPr lang="is-IS" sz="1800" dirty="0">
                <a:solidFill>
                  <a:srgbClr val="FF0000"/>
                </a:solidFill>
                <a:effectLst/>
                <a:latin typeface="Times New Roman" panose="02020603050405020304" pitchFamily="18" charset="0"/>
                <a:ea typeface="Times New Roman" panose="02020603050405020304" pitchFamily="18" charset="0"/>
              </a:rPr>
              <a:t> </a:t>
            </a:r>
            <a:br>
              <a:rPr lang="en-US" sz="1800" dirty="0">
                <a:effectLst/>
                <a:latin typeface="Times New Roman" panose="02020603050405020304" pitchFamily="18" charset="0"/>
                <a:ea typeface="Times New Roman" panose="02020603050405020304" pitchFamily="18" charset="0"/>
              </a:rPr>
            </a:br>
            <a:r>
              <a:rPr lang="is-IS" sz="1800" dirty="0">
                <a:effectLst/>
                <a:latin typeface="Times New Roman" panose="02020603050405020304" pitchFamily="18" charset="0"/>
                <a:ea typeface="Times New Roman" panose="02020603050405020304" pitchFamily="18" charset="0"/>
              </a:rPr>
              <a:t>Fræðslusetrið Starfsmennt býður opinberum starfsmönnum upp á starfstengda símenntun og veitir stofnunum heildstæða þjónustu á sviði</a:t>
            </a:r>
            <a:r>
              <a:rPr lang="is-IS" sz="1800" dirty="0">
                <a:latin typeface="Times New Roman" panose="02020603050405020304" pitchFamily="18" charset="0"/>
                <a:ea typeface="Times New Roman" panose="02020603050405020304" pitchFamily="18" charset="0"/>
              </a:rPr>
              <a:t> </a:t>
            </a:r>
            <a:r>
              <a:rPr lang="is-IS" sz="1800" dirty="0">
                <a:effectLst/>
                <a:latin typeface="Times New Roman" panose="02020603050405020304" pitchFamily="18" charset="0"/>
                <a:ea typeface="Times New Roman" panose="02020603050405020304" pitchFamily="18" charset="0"/>
              </a:rPr>
              <a:t>starfsþróunar og mannauðseflingar. Þjónustan er sérsniðin að þörfum þátttakenda um allt land í krafti faglegs samstarfsnets og öflugs vefkerfis.</a:t>
            </a:r>
            <a:br>
              <a:rPr lang="en-US" sz="1800" dirty="0">
                <a:effectLst/>
                <a:latin typeface="Times New Roman" panose="02020603050405020304" pitchFamily="18" charset="0"/>
                <a:ea typeface="Times New Roman" panose="02020603050405020304" pitchFamily="18" charset="0"/>
              </a:rPr>
            </a:br>
            <a:endParaRPr lang="en-US" sz="2000" dirty="0"/>
          </a:p>
        </p:txBody>
      </p:sp>
      <p:pic>
        <p:nvPicPr>
          <p:cNvPr id="3" name="Picture 2" descr="Logo, company name&#10;&#10;Description automatically generated">
            <a:extLst>
              <a:ext uri="{FF2B5EF4-FFF2-40B4-BE49-F238E27FC236}">
                <a16:creationId xmlns:a16="http://schemas.microsoft.com/office/drawing/2014/main" id="{523E9C3C-F4CF-B9DD-F449-D0C3DBFBF2BE}"/>
              </a:ext>
            </a:extLst>
          </p:cNvPr>
          <p:cNvPicPr>
            <a:picLocks noChangeAspect="1"/>
          </p:cNvPicPr>
          <p:nvPr/>
        </p:nvPicPr>
        <p:blipFill rotWithShape="1">
          <a:blip r:embed="rId2">
            <a:extLst>
              <a:ext uri="{28A0092B-C50C-407E-A947-70E740481C1C}">
                <a14:useLocalDpi xmlns:a14="http://schemas.microsoft.com/office/drawing/2010/main" val="0"/>
              </a:ext>
            </a:extLst>
          </a:blip>
          <a:srcRect t="7061" r="-3" b="-3"/>
          <a:stretch/>
        </p:blipFill>
        <p:spPr>
          <a:xfrm>
            <a:off x="838200" y="365125"/>
            <a:ext cx="1358521" cy="1325563"/>
          </a:xfrm>
          <a:prstGeom prst="rect">
            <a:avLst/>
          </a:prstGeom>
        </p:spPr>
      </p:pic>
      <p:pic>
        <p:nvPicPr>
          <p:cNvPr id="5" name="Picture 4">
            <a:extLst>
              <a:ext uri="{FF2B5EF4-FFF2-40B4-BE49-F238E27FC236}">
                <a16:creationId xmlns:a16="http://schemas.microsoft.com/office/drawing/2014/main" id="{F855549B-8BF0-EE80-5DFA-36A449FC2CD1}"/>
              </a:ext>
            </a:extLst>
          </p:cNvPr>
          <p:cNvPicPr>
            <a:picLocks noChangeAspect="1"/>
          </p:cNvPicPr>
          <p:nvPr/>
        </p:nvPicPr>
        <p:blipFill>
          <a:blip r:embed="rId3"/>
          <a:stretch>
            <a:fillRect/>
          </a:stretch>
        </p:blipFill>
        <p:spPr>
          <a:xfrm>
            <a:off x="7670814" y="853277"/>
            <a:ext cx="3100650" cy="1304136"/>
          </a:xfrm>
          <a:prstGeom prst="rect">
            <a:avLst/>
          </a:prstGeom>
        </p:spPr>
      </p:pic>
    </p:spTree>
    <p:extLst>
      <p:ext uri="{BB962C8B-B14F-4D97-AF65-F5344CB8AC3E}">
        <p14:creationId xmlns:p14="http://schemas.microsoft.com/office/powerpoint/2010/main" val="3951163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880F3-D045-CDFB-EEFE-5F9E8C15DB9F}"/>
              </a:ext>
            </a:extLst>
          </p:cNvPr>
          <p:cNvSpPr>
            <a:spLocks noGrp="1"/>
          </p:cNvSpPr>
          <p:nvPr>
            <p:ph type="title"/>
          </p:nvPr>
        </p:nvSpPr>
        <p:spPr>
          <a:xfrm>
            <a:off x="838200" y="365125"/>
            <a:ext cx="10515600" cy="5909840"/>
          </a:xfrm>
        </p:spPr>
        <p:txBody>
          <a:bodyPr>
            <a:normAutofit fontScale="90000"/>
          </a:bodyPr>
          <a:lstStyle/>
          <a:p>
            <a:pPr>
              <a:lnSpc>
                <a:spcPct val="150000"/>
              </a:lnSpc>
            </a:pPr>
            <a:r>
              <a:rPr lang="en-US" b="1" dirty="0"/>
              <a:t>                        </a:t>
            </a:r>
            <a:br>
              <a:rPr lang="en-US" b="1" dirty="0"/>
            </a:br>
            <a:r>
              <a:rPr lang="en-US" b="1" dirty="0"/>
              <a:t>                            Styrktarsjóður BSRB</a:t>
            </a:r>
            <a:br>
              <a:rPr lang="en-US" b="1" dirty="0"/>
            </a:br>
            <a:br>
              <a:rPr lang="en-US" b="1" dirty="0"/>
            </a:br>
            <a:r>
              <a:rPr lang="is-IS" sz="2200" dirty="0">
                <a:effectLst/>
                <a:latin typeface="Times New Roman" panose="02020603050405020304" pitchFamily="18" charset="0"/>
                <a:ea typeface="Times New Roman" panose="02020603050405020304" pitchFamily="18" charset="0"/>
              </a:rPr>
              <a:t>Sjóðurinn var stofnaður samkvæmt samkomulagi BSRB annars vegar og fjármálaráðherra f.h. ríkissjóða, Reykjavíkurborgar og Launanefndar sveitarfélaga hins vegar frá 24. október 2000.</a:t>
            </a:r>
            <a:br>
              <a:rPr lang="en-US" sz="2200" dirty="0">
                <a:effectLst/>
                <a:latin typeface="Times New Roman" panose="02020603050405020304" pitchFamily="18" charset="0"/>
                <a:ea typeface="Times New Roman" panose="02020603050405020304" pitchFamily="18" charset="0"/>
              </a:rPr>
            </a:br>
            <a:r>
              <a:rPr lang="is-IS" sz="2200" dirty="0">
                <a:effectLst/>
                <a:latin typeface="Times New Roman" panose="02020603050405020304" pitchFamily="18" charset="0"/>
                <a:ea typeface="Times New Roman" panose="02020603050405020304" pitchFamily="18" charset="0"/>
              </a:rPr>
              <a:t>Starfsmannafélag Kópavogs gerðist aðili að </a:t>
            </a:r>
            <a:r>
              <a:rPr lang="is-IS" sz="2200" dirty="0" err="1">
                <a:effectLst/>
                <a:latin typeface="Times New Roman" panose="02020603050405020304" pitchFamily="18" charset="0"/>
                <a:ea typeface="Times New Roman" panose="02020603050405020304" pitchFamily="18" charset="0"/>
              </a:rPr>
              <a:t>styrktarsjóði</a:t>
            </a:r>
            <a:r>
              <a:rPr lang="is-IS" sz="2200" dirty="0">
                <a:effectLst/>
                <a:latin typeface="Times New Roman" panose="02020603050405020304" pitchFamily="18" charset="0"/>
                <a:ea typeface="Times New Roman" panose="02020603050405020304" pitchFamily="18" charset="0"/>
              </a:rPr>
              <a:t> BSRB í kjarasamning árið 2001.</a:t>
            </a:r>
            <a:br>
              <a:rPr lang="en-US" sz="2200" dirty="0">
                <a:effectLst/>
                <a:latin typeface="Times New Roman" panose="02020603050405020304" pitchFamily="18" charset="0"/>
                <a:ea typeface="Times New Roman" panose="02020603050405020304" pitchFamily="18" charset="0"/>
              </a:rPr>
            </a:br>
            <a:r>
              <a:rPr lang="is-IS" sz="2200" dirty="0">
                <a:effectLst/>
                <a:latin typeface="Times New Roman" panose="02020603050405020304" pitchFamily="18" charset="0"/>
                <a:ea typeface="Times New Roman" panose="02020603050405020304" pitchFamily="18" charset="0"/>
              </a:rPr>
              <a:t>Verkefni sjóðsins er að veita sjóðfélögum </a:t>
            </a:r>
            <a:r>
              <a:rPr lang="is-IS" sz="2200" dirty="0" err="1">
                <a:latin typeface="Times New Roman" panose="02020603050405020304" pitchFamily="18" charset="0"/>
                <a:ea typeface="Times New Roman" panose="02020603050405020304" pitchFamily="18" charset="0"/>
              </a:rPr>
              <a:t>s</a:t>
            </a:r>
            <a:r>
              <a:rPr lang="is-IS" sz="2200" dirty="0" err="1">
                <a:effectLst/>
                <a:latin typeface="Times New Roman" panose="02020603050405020304" pitchFamily="18" charset="0"/>
                <a:ea typeface="Times New Roman" panose="02020603050405020304" pitchFamily="18" charset="0"/>
              </a:rPr>
              <a:t>tyrktarsjóðs</a:t>
            </a:r>
            <a:r>
              <a:rPr lang="is-IS" sz="2200" dirty="0">
                <a:effectLst/>
                <a:latin typeface="Times New Roman" panose="02020603050405020304" pitchFamily="18" charset="0"/>
                <a:ea typeface="Times New Roman" panose="02020603050405020304" pitchFamily="18" charset="0"/>
              </a:rPr>
              <a:t> fjárhagsaðstoð í veikinda- og slysatilvikum og styrkir sjóðurinn fyrirbyggjandi aðgerðir á sviði heilsueflingar og forvarnir gegn sjúkdómum.</a:t>
            </a:r>
            <a:br>
              <a:rPr lang="en-US" sz="1800" dirty="0">
                <a:effectLst/>
                <a:latin typeface="Times New Roman" panose="02020603050405020304" pitchFamily="18" charset="0"/>
                <a:ea typeface="Times New Roman" panose="02020603050405020304" pitchFamily="18" charset="0"/>
              </a:rPr>
            </a:br>
            <a:endParaRPr lang="en-US" b="1" dirty="0"/>
          </a:p>
        </p:txBody>
      </p:sp>
      <p:pic>
        <p:nvPicPr>
          <p:cNvPr id="3" name="Picture 2" descr="Logo, company name&#10;&#10;Description automatically generated">
            <a:extLst>
              <a:ext uri="{FF2B5EF4-FFF2-40B4-BE49-F238E27FC236}">
                <a16:creationId xmlns:a16="http://schemas.microsoft.com/office/drawing/2014/main" id="{523E9C3C-F4CF-B9DD-F449-D0C3DBFBF2BE}"/>
              </a:ext>
            </a:extLst>
          </p:cNvPr>
          <p:cNvPicPr>
            <a:picLocks noChangeAspect="1"/>
          </p:cNvPicPr>
          <p:nvPr/>
        </p:nvPicPr>
        <p:blipFill rotWithShape="1">
          <a:blip r:embed="rId2">
            <a:extLst>
              <a:ext uri="{28A0092B-C50C-407E-A947-70E740481C1C}">
                <a14:useLocalDpi xmlns:a14="http://schemas.microsoft.com/office/drawing/2010/main" val="0"/>
              </a:ext>
            </a:extLst>
          </a:blip>
          <a:srcRect t="7061" r="-3" b="-3"/>
          <a:stretch/>
        </p:blipFill>
        <p:spPr>
          <a:xfrm>
            <a:off x="838200" y="365125"/>
            <a:ext cx="1358521" cy="1325563"/>
          </a:xfrm>
          <a:prstGeom prst="rect">
            <a:avLst/>
          </a:prstGeom>
        </p:spPr>
      </p:pic>
      <p:pic>
        <p:nvPicPr>
          <p:cNvPr id="5" name="Picture 4">
            <a:extLst>
              <a:ext uri="{FF2B5EF4-FFF2-40B4-BE49-F238E27FC236}">
                <a16:creationId xmlns:a16="http://schemas.microsoft.com/office/drawing/2014/main" id="{876C1E80-CD03-D084-7FC2-681BFD2AB334}"/>
              </a:ext>
            </a:extLst>
          </p:cNvPr>
          <p:cNvPicPr>
            <a:picLocks noChangeAspect="1"/>
          </p:cNvPicPr>
          <p:nvPr/>
        </p:nvPicPr>
        <p:blipFill>
          <a:blip r:embed="rId3"/>
          <a:stretch>
            <a:fillRect/>
          </a:stretch>
        </p:blipFill>
        <p:spPr>
          <a:xfrm>
            <a:off x="8778642" y="583035"/>
            <a:ext cx="2479384" cy="1991020"/>
          </a:xfrm>
          <a:prstGeom prst="rect">
            <a:avLst/>
          </a:prstGeom>
        </p:spPr>
      </p:pic>
    </p:spTree>
    <p:extLst>
      <p:ext uri="{BB962C8B-B14F-4D97-AF65-F5344CB8AC3E}">
        <p14:creationId xmlns:p14="http://schemas.microsoft.com/office/powerpoint/2010/main" val="2002763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880F3-D045-CDFB-EEFE-5F9E8C15DB9F}"/>
              </a:ext>
            </a:extLst>
          </p:cNvPr>
          <p:cNvSpPr>
            <a:spLocks noGrp="1"/>
          </p:cNvSpPr>
          <p:nvPr>
            <p:ph type="title"/>
          </p:nvPr>
        </p:nvSpPr>
        <p:spPr>
          <a:xfrm>
            <a:off x="838200" y="365125"/>
            <a:ext cx="10515600" cy="5909840"/>
          </a:xfrm>
        </p:spPr>
        <p:txBody>
          <a:bodyPr/>
          <a:lstStyle/>
          <a:p>
            <a:pPr>
              <a:lnSpc>
                <a:spcPct val="150000"/>
              </a:lnSpc>
            </a:pPr>
            <a:r>
              <a:rPr lang="en-US" b="1" dirty="0"/>
              <a:t>                              Félagsfólk </a:t>
            </a:r>
            <a:br>
              <a:rPr lang="en-US" b="1" dirty="0"/>
            </a:br>
            <a:br>
              <a:rPr lang="en-US" b="1" dirty="0"/>
            </a:br>
            <a:br>
              <a:rPr lang="en-US" sz="2000" b="1" dirty="0"/>
            </a:br>
            <a:r>
              <a:rPr lang="is-IS" sz="2000" dirty="0">
                <a:effectLst/>
                <a:latin typeface="Times New Roman" panose="02020603050405020304" pitchFamily="18" charset="0"/>
                <a:ea typeface="Times New Roman" panose="02020603050405020304" pitchFamily="18" charset="0"/>
              </a:rPr>
              <a:t>Félagsfólk í SfK eru rétt um </a:t>
            </a:r>
            <a:r>
              <a:rPr lang="is-IS" sz="2000" b="1" dirty="0">
                <a:effectLst/>
                <a:latin typeface="Times New Roman" panose="02020603050405020304" pitchFamily="18" charset="0"/>
                <a:ea typeface="Times New Roman" panose="02020603050405020304" pitchFamily="18" charset="0"/>
              </a:rPr>
              <a:t>1.400</a:t>
            </a:r>
            <a:r>
              <a:rPr lang="is-IS" sz="2000" dirty="0">
                <a:effectLst/>
                <a:latin typeface="Times New Roman" panose="02020603050405020304" pitchFamily="18" charset="0"/>
                <a:ea typeface="Times New Roman" panose="02020603050405020304" pitchFamily="18" charset="0"/>
              </a:rPr>
              <a:t> </a:t>
            </a:r>
            <a:r>
              <a:rPr lang="is-IS" sz="2000" dirty="0">
                <a:solidFill>
                  <a:srgbClr val="000000"/>
                </a:solidFill>
                <a:effectLst/>
                <a:latin typeface="Times New Roman" panose="02020603050405020304" pitchFamily="18" charset="0"/>
                <a:ea typeface="Times New Roman" panose="02020603050405020304" pitchFamily="18" charset="0"/>
              </a:rPr>
              <a:t>og fer félagið okkar ört stækkandi og fjölgar okkar félagsmönnum ört yfir sumartímann. Starfsmannafélag Kópavogs er stærsta stéttarfélag innan eins sveitarfélags fyrir utan þeirra stéttarfélaga sem hafa verið að sameinast að undanförnu. </a:t>
            </a:r>
            <a:br>
              <a:rPr lang="en-US" sz="1800" dirty="0">
                <a:effectLst/>
                <a:latin typeface="Times New Roman" panose="02020603050405020304" pitchFamily="18" charset="0"/>
                <a:ea typeface="Times New Roman" panose="02020603050405020304" pitchFamily="18" charset="0"/>
              </a:rPr>
            </a:br>
            <a:endParaRPr lang="en-US" b="1" dirty="0"/>
          </a:p>
        </p:txBody>
      </p:sp>
      <p:pic>
        <p:nvPicPr>
          <p:cNvPr id="3" name="Picture 2" descr="Logo, company name&#10;&#10;Description automatically generated">
            <a:extLst>
              <a:ext uri="{FF2B5EF4-FFF2-40B4-BE49-F238E27FC236}">
                <a16:creationId xmlns:a16="http://schemas.microsoft.com/office/drawing/2014/main" id="{523E9C3C-F4CF-B9DD-F449-D0C3DBFBF2BE}"/>
              </a:ext>
            </a:extLst>
          </p:cNvPr>
          <p:cNvPicPr>
            <a:picLocks noChangeAspect="1"/>
          </p:cNvPicPr>
          <p:nvPr/>
        </p:nvPicPr>
        <p:blipFill rotWithShape="1">
          <a:blip r:embed="rId2">
            <a:extLst>
              <a:ext uri="{28A0092B-C50C-407E-A947-70E740481C1C}">
                <a14:useLocalDpi xmlns:a14="http://schemas.microsoft.com/office/drawing/2010/main" val="0"/>
              </a:ext>
            </a:extLst>
          </a:blip>
          <a:srcRect t="7061" r="-3" b="-3"/>
          <a:stretch/>
        </p:blipFill>
        <p:spPr>
          <a:xfrm>
            <a:off x="838200" y="365125"/>
            <a:ext cx="1358521" cy="1325563"/>
          </a:xfrm>
          <a:prstGeom prst="rect">
            <a:avLst/>
          </a:prstGeom>
        </p:spPr>
      </p:pic>
    </p:spTree>
    <p:extLst>
      <p:ext uri="{BB962C8B-B14F-4D97-AF65-F5344CB8AC3E}">
        <p14:creationId xmlns:p14="http://schemas.microsoft.com/office/powerpoint/2010/main" val="1290735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880F3-D045-CDFB-EEFE-5F9E8C15DB9F}"/>
              </a:ext>
            </a:extLst>
          </p:cNvPr>
          <p:cNvSpPr>
            <a:spLocks noGrp="1"/>
          </p:cNvSpPr>
          <p:nvPr>
            <p:ph type="title"/>
          </p:nvPr>
        </p:nvSpPr>
        <p:spPr>
          <a:xfrm>
            <a:off x="838200" y="365125"/>
            <a:ext cx="10515600" cy="5909840"/>
          </a:xfrm>
        </p:spPr>
        <p:txBody>
          <a:bodyPr>
            <a:normAutofit fontScale="90000"/>
          </a:bodyPr>
          <a:lstStyle/>
          <a:p>
            <a:pPr>
              <a:lnSpc>
                <a:spcPct val="150000"/>
              </a:lnSpc>
              <a:spcAft>
                <a:spcPts val="1015"/>
              </a:spcAft>
            </a:pPr>
            <a:br>
              <a:rPr lang="en-US" sz="5400" b="1" dirty="0">
                <a:solidFill>
                  <a:schemeClr val="accent5">
                    <a:lumMod val="50000"/>
                  </a:schemeClr>
                </a:solidFill>
              </a:rPr>
            </a:br>
            <a:br>
              <a:rPr lang="en-US" sz="5400" b="1" dirty="0">
                <a:solidFill>
                  <a:schemeClr val="accent5">
                    <a:lumMod val="50000"/>
                  </a:schemeClr>
                </a:solidFill>
              </a:rPr>
            </a:br>
            <a:br>
              <a:rPr lang="en-US" sz="5400" b="1" dirty="0">
                <a:solidFill>
                  <a:schemeClr val="accent5">
                    <a:lumMod val="50000"/>
                  </a:schemeClr>
                </a:solidFill>
              </a:rPr>
            </a:br>
            <a:br>
              <a:rPr lang="en-US" sz="5400" b="1" dirty="0">
                <a:solidFill>
                  <a:schemeClr val="accent5">
                    <a:lumMod val="50000"/>
                  </a:schemeClr>
                </a:solidFill>
              </a:rPr>
            </a:br>
            <a:br>
              <a:rPr lang="en-US" sz="5400" b="1" dirty="0">
                <a:solidFill>
                  <a:schemeClr val="accent5">
                    <a:lumMod val="50000"/>
                  </a:schemeClr>
                </a:solidFill>
              </a:rPr>
            </a:br>
            <a:r>
              <a:rPr lang="en-US" sz="5400" b="1" dirty="0">
                <a:solidFill>
                  <a:schemeClr val="accent5">
                    <a:lumMod val="50000"/>
                  </a:schemeClr>
                </a:solidFill>
              </a:rPr>
              <a:t>                                BSRB</a:t>
            </a:r>
            <a:br>
              <a:rPr lang="en-US" sz="5400" b="1" dirty="0">
                <a:solidFill>
                  <a:schemeClr val="accent5">
                    <a:lumMod val="50000"/>
                  </a:schemeClr>
                </a:solidFill>
              </a:rPr>
            </a:br>
            <a:r>
              <a:rPr lang="en-US" sz="1800" dirty="0">
                <a:latin typeface="Times New Roman" panose="02020603050405020304" pitchFamily="18" charset="0"/>
                <a:cs typeface="Times New Roman" panose="02020603050405020304" pitchFamily="18" charset="0"/>
              </a:rPr>
              <a:t>V</a:t>
            </a:r>
            <a:r>
              <a:rPr lang="is-IS" sz="1800" dirty="0">
                <a:effectLst/>
                <a:latin typeface="Times New Roman" panose="02020603050405020304" pitchFamily="18" charset="0"/>
                <a:ea typeface="Times New Roman" panose="02020603050405020304" pitchFamily="18" charset="0"/>
                <a:cs typeface="Times New Roman" panose="02020603050405020304" pitchFamily="18" charset="0"/>
              </a:rPr>
              <a:t>ið erum </a:t>
            </a:r>
            <a:r>
              <a:rPr lang="is-I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eitt af aðildarfélögum innan BSRB sem eru stærstu samtök opinberra starfsmanna á Íslandi. Aðildarfélög innan BSRB eru 20 talsins og fjöldi félagsfólks rúmlega 22.000. þ.e. 20 stéttarfélög og eitt til auka sem er félag Samband lífeyrisþega ríkis og bæja. </a:t>
            </a:r>
            <a:b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is-I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 BSRB eru tveir þriðju félagsfólk konur.</a:t>
            </a:r>
            <a:b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is-I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Hlutverk BSRB er að fara með forystu í hagsmuna- og réttindabaráttu starfsmanna í almannaþjónustu hjá ríki, sveitarfélögum og á almennum vinnumarkaði gagnvart atvinnurekendum og stjórnvöldum og stuðla að bættu velferðarsamfélagi. Bandalagið fer með samningsrétt í sameiginlegum málum félaganna og þeim sem því er falið hverju sinni.</a:t>
            </a:r>
            <a:b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is-I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BSRB styður og eflir aðildarfélögin við gerð kjarasamninga og hagsmunagæslu félagsfólks. Bandalagið vinnur að samstöðu meðal aðildarfélaga og stuðlar að jafnræði þeirra í framkvæmd þjónustu til félagsfólks. Bandalagið vinnur jafnframt að fræðslu- upplýsinga- og menningarstarfsemi og jafnri meðferð einstaklinga á vinnumarkaði.</a:t>
            </a:r>
            <a:b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is-I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Þá vinnur BSRB að aukinni samstöðu, samstarfi og tengslum í stéttarfélagsmálefnum innanlands og erlendis.</a:t>
            </a:r>
            <a:br>
              <a:rPr lang="en-US" sz="1300" dirty="0">
                <a:effectLst/>
                <a:latin typeface="Times New Roman" panose="02020603050405020304" pitchFamily="18" charset="0"/>
                <a:ea typeface="Times New Roman" panose="02020603050405020304" pitchFamily="18" charset="0"/>
              </a:rPr>
            </a:br>
            <a:br>
              <a:rPr lang="en-US" b="1" dirty="0">
                <a:solidFill>
                  <a:schemeClr val="accent5">
                    <a:lumMod val="50000"/>
                  </a:schemeClr>
                </a:solidFill>
              </a:rPr>
            </a:br>
            <a:br>
              <a:rPr lang="en-US" b="1" dirty="0">
                <a:solidFill>
                  <a:schemeClr val="accent5">
                    <a:lumMod val="50000"/>
                  </a:schemeClr>
                </a:solidFill>
              </a:rPr>
            </a:br>
            <a:br>
              <a:rPr lang="en-US" b="1" dirty="0">
                <a:solidFill>
                  <a:schemeClr val="accent5">
                    <a:lumMod val="50000"/>
                  </a:schemeClr>
                </a:solidFill>
              </a:rPr>
            </a:br>
            <a:br>
              <a:rPr lang="en-US" b="1" dirty="0">
                <a:solidFill>
                  <a:schemeClr val="accent5">
                    <a:lumMod val="50000"/>
                  </a:schemeClr>
                </a:solidFill>
              </a:rPr>
            </a:br>
            <a:br>
              <a:rPr lang="en-US" b="1" dirty="0">
                <a:solidFill>
                  <a:schemeClr val="accent5">
                    <a:lumMod val="50000"/>
                  </a:schemeClr>
                </a:solidFill>
              </a:rPr>
            </a:br>
            <a:endParaRPr lang="en-US" b="1" dirty="0">
              <a:solidFill>
                <a:schemeClr val="accent5">
                  <a:lumMod val="50000"/>
                </a:schemeClr>
              </a:solidFill>
            </a:endParaRPr>
          </a:p>
        </p:txBody>
      </p:sp>
      <p:pic>
        <p:nvPicPr>
          <p:cNvPr id="3" name="Picture 2" descr="Logo, company name&#10;&#10;Description automatically generated">
            <a:extLst>
              <a:ext uri="{FF2B5EF4-FFF2-40B4-BE49-F238E27FC236}">
                <a16:creationId xmlns:a16="http://schemas.microsoft.com/office/drawing/2014/main" id="{523E9C3C-F4CF-B9DD-F449-D0C3DBFBF2BE}"/>
              </a:ext>
            </a:extLst>
          </p:cNvPr>
          <p:cNvPicPr>
            <a:picLocks noChangeAspect="1"/>
          </p:cNvPicPr>
          <p:nvPr/>
        </p:nvPicPr>
        <p:blipFill rotWithShape="1">
          <a:blip r:embed="rId2">
            <a:extLst>
              <a:ext uri="{28A0092B-C50C-407E-A947-70E740481C1C}">
                <a14:useLocalDpi xmlns:a14="http://schemas.microsoft.com/office/drawing/2010/main" val="0"/>
              </a:ext>
            </a:extLst>
          </a:blip>
          <a:srcRect t="7061" r="-3" b="-3"/>
          <a:stretch/>
        </p:blipFill>
        <p:spPr>
          <a:xfrm>
            <a:off x="838200" y="365125"/>
            <a:ext cx="1358521" cy="1325563"/>
          </a:xfrm>
          <a:prstGeom prst="rect">
            <a:avLst/>
          </a:prstGeom>
        </p:spPr>
      </p:pic>
    </p:spTree>
    <p:extLst>
      <p:ext uri="{BB962C8B-B14F-4D97-AF65-F5344CB8AC3E}">
        <p14:creationId xmlns:p14="http://schemas.microsoft.com/office/powerpoint/2010/main" val="1296987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880F3-D045-CDFB-EEFE-5F9E8C15DB9F}"/>
              </a:ext>
            </a:extLst>
          </p:cNvPr>
          <p:cNvSpPr>
            <a:spLocks noGrp="1"/>
          </p:cNvSpPr>
          <p:nvPr>
            <p:ph type="title"/>
          </p:nvPr>
        </p:nvSpPr>
        <p:spPr>
          <a:xfrm>
            <a:off x="838200" y="365125"/>
            <a:ext cx="10515600" cy="5909840"/>
          </a:xfrm>
        </p:spPr>
        <p:txBody>
          <a:bodyPr/>
          <a:lstStyle/>
          <a:p>
            <a:pPr>
              <a:lnSpc>
                <a:spcPct val="150000"/>
              </a:lnSpc>
            </a:pPr>
            <a:r>
              <a:rPr lang="en-US" dirty="0">
                <a:latin typeface="Times New Roman" panose="02020603050405020304" pitchFamily="18" charset="0"/>
                <a:cs typeface="Times New Roman" panose="02020603050405020304" pitchFamily="18" charset="0"/>
              </a:rPr>
              <a:t>                      Orlofsmál </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is-IS" sz="2000" dirty="0">
                <a:effectLst/>
                <a:latin typeface="Times New Roman" panose="02020603050405020304" pitchFamily="18" charset="0"/>
                <a:ea typeface="Times New Roman" panose="02020603050405020304" pitchFamily="18" charset="0"/>
              </a:rPr>
              <a:t>Launagreiðandi greiðir 0,9% af öllum launum félagsmanna í orlofssjóð. Orlofsmál félagsins skipta okkar félagsmenn miklu máli og hefur félagið lagt mikið kapp á það að gera orlofsmálin í heild sinni starfræn, valkostina eftirsótta og fl. Orlofsmálið er stór þáttur í starfi félagsins og verður þessi málaflokki gerð skil af fulltrúa orlofsnefndar hér eftir smá stund.</a:t>
            </a:r>
            <a:br>
              <a:rPr lang="en-US" sz="1800" dirty="0">
                <a:effectLst/>
                <a:latin typeface="Times New Roman" panose="02020603050405020304" pitchFamily="18" charset="0"/>
                <a:ea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pic>
        <p:nvPicPr>
          <p:cNvPr id="3" name="Picture 2" descr="Logo, company name&#10;&#10;Description automatically generated">
            <a:extLst>
              <a:ext uri="{FF2B5EF4-FFF2-40B4-BE49-F238E27FC236}">
                <a16:creationId xmlns:a16="http://schemas.microsoft.com/office/drawing/2014/main" id="{523E9C3C-F4CF-B9DD-F449-D0C3DBFBF2BE}"/>
              </a:ext>
            </a:extLst>
          </p:cNvPr>
          <p:cNvPicPr>
            <a:picLocks noChangeAspect="1"/>
          </p:cNvPicPr>
          <p:nvPr/>
        </p:nvPicPr>
        <p:blipFill rotWithShape="1">
          <a:blip r:embed="rId2">
            <a:extLst>
              <a:ext uri="{28A0092B-C50C-407E-A947-70E740481C1C}">
                <a14:useLocalDpi xmlns:a14="http://schemas.microsoft.com/office/drawing/2010/main" val="0"/>
              </a:ext>
            </a:extLst>
          </a:blip>
          <a:srcRect t="7061" r="-3" b="-3"/>
          <a:stretch/>
        </p:blipFill>
        <p:spPr>
          <a:xfrm>
            <a:off x="838200" y="365125"/>
            <a:ext cx="1358521" cy="1325563"/>
          </a:xfrm>
          <a:prstGeom prst="rect">
            <a:avLst/>
          </a:prstGeom>
        </p:spPr>
      </p:pic>
      <p:pic>
        <p:nvPicPr>
          <p:cNvPr id="5" name="Picture 4">
            <a:extLst>
              <a:ext uri="{FF2B5EF4-FFF2-40B4-BE49-F238E27FC236}">
                <a16:creationId xmlns:a16="http://schemas.microsoft.com/office/drawing/2014/main" id="{B3C20081-E010-2BD1-2FE8-B65CEC041C13}"/>
              </a:ext>
            </a:extLst>
          </p:cNvPr>
          <p:cNvPicPr>
            <a:picLocks noChangeAspect="1"/>
          </p:cNvPicPr>
          <p:nvPr/>
        </p:nvPicPr>
        <p:blipFill>
          <a:blip r:embed="rId3"/>
          <a:stretch>
            <a:fillRect/>
          </a:stretch>
        </p:blipFill>
        <p:spPr>
          <a:xfrm>
            <a:off x="7224362" y="365125"/>
            <a:ext cx="4129438" cy="2102259"/>
          </a:xfrm>
          <a:prstGeom prst="rect">
            <a:avLst/>
          </a:prstGeom>
        </p:spPr>
      </p:pic>
    </p:spTree>
    <p:extLst>
      <p:ext uri="{BB962C8B-B14F-4D97-AF65-F5344CB8AC3E}">
        <p14:creationId xmlns:p14="http://schemas.microsoft.com/office/powerpoint/2010/main" val="3968872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880F3-D045-CDFB-EEFE-5F9E8C15DB9F}"/>
              </a:ext>
            </a:extLst>
          </p:cNvPr>
          <p:cNvSpPr>
            <a:spLocks noGrp="1"/>
          </p:cNvSpPr>
          <p:nvPr>
            <p:ph type="title"/>
          </p:nvPr>
        </p:nvSpPr>
        <p:spPr>
          <a:xfrm>
            <a:off x="838200" y="365125"/>
            <a:ext cx="10515600" cy="5909840"/>
          </a:xfrm>
        </p:spPr>
        <p:txBody>
          <a:bodyPr>
            <a:normAutofit fontScale="90000"/>
          </a:bodyPr>
          <a:lstStyle/>
          <a:p>
            <a:pPr algn="l" fontAlgn="base">
              <a:lnSpc>
                <a:spcPct val="150000"/>
              </a:lnSpc>
            </a:pPr>
            <a:br>
              <a:rPr lang="is-IS" b="1" kern="0" dirty="0">
                <a:effectLst/>
                <a:latin typeface="Times New Roman" panose="02020603050405020304" pitchFamily="18" charset="0"/>
                <a:ea typeface="Times New Roman" panose="02020603050405020304" pitchFamily="18" charset="0"/>
              </a:rPr>
            </a:br>
            <a:br>
              <a:rPr lang="is-IS" b="1" kern="0" dirty="0">
                <a:effectLst/>
                <a:latin typeface="Times New Roman" panose="02020603050405020304" pitchFamily="18" charset="0"/>
                <a:ea typeface="Times New Roman" panose="02020603050405020304" pitchFamily="18" charset="0"/>
              </a:rPr>
            </a:br>
            <a:r>
              <a:rPr lang="is-IS" b="1" kern="0" dirty="0">
                <a:effectLst/>
                <a:latin typeface="Times New Roman" panose="02020603050405020304" pitchFamily="18" charset="0"/>
                <a:ea typeface="Times New Roman" panose="02020603050405020304" pitchFamily="18" charset="0"/>
              </a:rPr>
              <a:t>  Starfsmat – ferli - framkvæmd – staða </a:t>
            </a:r>
            <a:br>
              <a:rPr lang="is-IS" b="1" kern="0" dirty="0">
                <a:effectLst/>
                <a:latin typeface="Times New Roman" panose="02020603050405020304" pitchFamily="18" charset="0"/>
                <a:ea typeface="Times New Roman" panose="02020603050405020304" pitchFamily="18" charset="0"/>
              </a:rPr>
            </a:br>
            <a:r>
              <a:rPr lang="en-US" sz="2000" b="0" i="0" dirty="0" err="1">
                <a:solidFill>
                  <a:srgbClr val="2C2C2C"/>
                </a:solidFill>
                <a:effectLst/>
                <a:latin typeface="Times New Roman" panose="02020603050405020304" pitchFamily="18" charset="0"/>
                <a:cs typeface="Times New Roman" panose="02020603050405020304" pitchFamily="18" charset="0"/>
              </a:rPr>
              <a:t>Starfsmatskerfið</a:t>
            </a:r>
            <a:r>
              <a:rPr lang="en-US" sz="2000" b="0" i="0" dirty="0">
                <a:solidFill>
                  <a:srgbClr val="2C2C2C"/>
                </a:solidFill>
                <a:effectLst/>
                <a:latin typeface="Times New Roman" panose="02020603050405020304" pitchFamily="18" charset="0"/>
                <a:cs typeface="Times New Roman" panose="02020603050405020304" pitchFamily="18" charset="0"/>
              </a:rPr>
              <a:t> er </a:t>
            </a:r>
            <a:r>
              <a:rPr lang="en-US" sz="2000" b="0" i="0" dirty="0" err="1">
                <a:solidFill>
                  <a:srgbClr val="2C2C2C"/>
                </a:solidFill>
                <a:effectLst/>
                <a:latin typeface="Times New Roman" panose="02020603050405020304" pitchFamily="18" charset="0"/>
                <a:cs typeface="Times New Roman" panose="02020603050405020304" pitchFamily="18" charset="0"/>
              </a:rPr>
              <a:t>greiningartæki</a:t>
            </a:r>
            <a:r>
              <a:rPr lang="en-US" sz="2000" b="0" i="0" dirty="0">
                <a:solidFill>
                  <a:srgbClr val="2C2C2C"/>
                </a:solidFill>
                <a:effectLst/>
                <a:latin typeface="Times New Roman" panose="02020603050405020304" pitchFamily="18" charset="0"/>
                <a:cs typeface="Times New Roman" panose="02020603050405020304" pitchFamily="18" charset="0"/>
              </a:rPr>
              <a:t> sem er notað til að meta með </a:t>
            </a:r>
            <a:r>
              <a:rPr lang="en-US" sz="2000" b="0" i="0" dirty="0" err="1">
                <a:solidFill>
                  <a:srgbClr val="2C2C2C"/>
                </a:solidFill>
                <a:effectLst/>
                <a:latin typeface="Times New Roman" panose="02020603050405020304" pitchFamily="18" charset="0"/>
                <a:cs typeface="Times New Roman" panose="02020603050405020304" pitchFamily="18" charset="0"/>
              </a:rPr>
              <a:t>kerfisbundnum</a:t>
            </a:r>
            <a:r>
              <a:rPr lang="en-US" sz="2000" b="0" i="0" dirty="0">
                <a:solidFill>
                  <a:srgbClr val="2C2C2C"/>
                </a:solidFill>
                <a:effectLst/>
                <a:latin typeface="Times New Roman" panose="02020603050405020304" pitchFamily="18" charset="0"/>
                <a:cs typeface="Times New Roman" panose="02020603050405020304" pitchFamily="18" charset="0"/>
              </a:rPr>
              <a:t> hætti þær </a:t>
            </a:r>
            <a:r>
              <a:rPr lang="en-US" sz="2000" b="0" i="0" dirty="0" err="1">
                <a:solidFill>
                  <a:srgbClr val="2C2C2C"/>
                </a:solidFill>
                <a:effectLst/>
                <a:latin typeface="Times New Roman" panose="02020603050405020304" pitchFamily="18" charset="0"/>
                <a:cs typeface="Times New Roman" panose="02020603050405020304" pitchFamily="18" charset="0"/>
              </a:rPr>
              <a:t>kröfur</a:t>
            </a:r>
            <a:r>
              <a:rPr lang="en-US" sz="2000" b="0" i="0" dirty="0">
                <a:solidFill>
                  <a:srgbClr val="2C2C2C"/>
                </a:solidFill>
                <a:effectLst/>
                <a:latin typeface="Times New Roman" panose="02020603050405020304" pitchFamily="18" charset="0"/>
                <a:cs typeface="Times New Roman" panose="02020603050405020304" pitchFamily="18" charset="0"/>
              </a:rPr>
              <a:t> sem gerðar eru til starfsmanna. Kerfið </a:t>
            </a:r>
            <a:r>
              <a:rPr lang="en-US" sz="2000" b="0" i="0" dirty="0" err="1">
                <a:solidFill>
                  <a:srgbClr val="2C2C2C"/>
                </a:solidFill>
                <a:effectLst/>
                <a:latin typeface="Times New Roman" panose="02020603050405020304" pitchFamily="18" charset="0"/>
                <a:cs typeface="Times New Roman" panose="02020603050405020304" pitchFamily="18" charset="0"/>
              </a:rPr>
              <a:t>byggir</a:t>
            </a:r>
            <a:r>
              <a:rPr lang="en-US" sz="2000" b="0" i="0" dirty="0">
                <a:solidFill>
                  <a:srgbClr val="2C2C2C"/>
                </a:solidFill>
                <a:effectLst/>
                <a:latin typeface="Times New Roman" panose="02020603050405020304" pitchFamily="18" charset="0"/>
                <a:cs typeface="Times New Roman" panose="02020603050405020304" pitchFamily="18" charset="0"/>
              </a:rPr>
              <a:t> á </a:t>
            </a:r>
            <a:r>
              <a:rPr lang="en-US" sz="2000" b="0" i="0" dirty="0" err="1">
                <a:solidFill>
                  <a:srgbClr val="2C2C2C"/>
                </a:solidFill>
                <a:effectLst/>
                <a:latin typeface="Times New Roman" panose="02020603050405020304" pitchFamily="18" charset="0"/>
                <a:cs typeface="Times New Roman" panose="02020603050405020304" pitchFamily="18" charset="0"/>
              </a:rPr>
              <a:t>hlutlægum</a:t>
            </a:r>
            <a:r>
              <a:rPr lang="en-US" sz="2000" b="0" i="0" dirty="0">
                <a:solidFill>
                  <a:srgbClr val="2C2C2C"/>
                </a:solidFill>
                <a:effectLst/>
                <a:latin typeface="Times New Roman" panose="02020603050405020304" pitchFamily="18" charset="0"/>
                <a:cs typeface="Times New Roman" panose="02020603050405020304" pitchFamily="18" charset="0"/>
              </a:rPr>
              <a:t> </a:t>
            </a:r>
            <a:r>
              <a:rPr lang="en-US" sz="2000" b="0" i="0" dirty="0" err="1">
                <a:solidFill>
                  <a:srgbClr val="2C2C2C"/>
                </a:solidFill>
                <a:effectLst/>
                <a:latin typeface="Times New Roman" panose="02020603050405020304" pitchFamily="18" charset="0"/>
                <a:cs typeface="Times New Roman" panose="02020603050405020304" pitchFamily="18" charset="0"/>
              </a:rPr>
              <a:t>viðmiðum</a:t>
            </a:r>
            <a:r>
              <a:rPr lang="en-US" sz="2000" b="0" i="0" dirty="0">
                <a:solidFill>
                  <a:srgbClr val="2C2C2C"/>
                </a:solidFill>
                <a:effectLst/>
                <a:latin typeface="Times New Roman" panose="02020603050405020304" pitchFamily="18" charset="0"/>
                <a:cs typeface="Times New Roman" panose="02020603050405020304" pitchFamily="18" charset="0"/>
              </a:rPr>
              <a:t> sem </a:t>
            </a:r>
            <a:r>
              <a:rPr lang="en-US" sz="2000" b="0" i="0" dirty="0" err="1">
                <a:solidFill>
                  <a:srgbClr val="2C2C2C"/>
                </a:solidFill>
                <a:effectLst/>
                <a:latin typeface="Times New Roman" panose="02020603050405020304" pitchFamily="18" charset="0"/>
                <a:cs typeface="Times New Roman" panose="02020603050405020304" pitchFamily="18" charset="0"/>
              </a:rPr>
              <a:t>notuð</a:t>
            </a:r>
            <a:r>
              <a:rPr lang="en-US" sz="2000" b="0" i="0" dirty="0">
                <a:solidFill>
                  <a:srgbClr val="2C2C2C"/>
                </a:solidFill>
                <a:effectLst/>
                <a:latin typeface="Times New Roman" panose="02020603050405020304" pitchFamily="18" charset="0"/>
                <a:cs typeface="Times New Roman" panose="02020603050405020304" pitchFamily="18" charset="0"/>
              </a:rPr>
              <a:t> eru til að </a:t>
            </a:r>
            <a:r>
              <a:rPr lang="en-US" sz="2000" b="0" i="0" dirty="0" err="1">
                <a:solidFill>
                  <a:srgbClr val="2C2C2C"/>
                </a:solidFill>
                <a:effectLst/>
                <a:latin typeface="Times New Roman" panose="02020603050405020304" pitchFamily="18" charset="0"/>
                <a:cs typeface="Times New Roman" panose="02020603050405020304" pitchFamily="18" charset="0"/>
              </a:rPr>
              <a:t>bera</a:t>
            </a:r>
            <a:r>
              <a:rPr lang="en-US" sz="2000" b="0" i="0" dirty="0">
                <a:solidFill>
                  <a:srgbClr val="2C2C2C"/>
                </a:solidFill>
                <a:effectLst/>
                <a:latin typeface="Times New Roman" panose="02020603050405020304" pitchFamily="18" charset="0"/>
                <a:cs typeface="Times New Roman" panose="02020603050405020304" pitchFamily="18" charset="0"/>
              </a:rPr>
              <a:t> saman störf í samræmi við þær </a:t>
            </a:r>
            <a:r>
              <a:rPr lang="en-US" sz="2000" b="0" i="0" dirty="0" err="1">
                <a:solidFill>
                  <a:srgbClr val="2C2C2C"/>
                </a:solidFill>
                <a:effectLst/>
                <a:latin typeface="Times New Roman" panose="02020603050405020304" pitchFamily="18" charset="0"/>
                <a:cs typeface="Times New Roman" panose="02020603050405020304" pitchFamily="18" charset="0"/>
              </a:rPr>
              <a:t>kröfur</a:t>
            </a:r>
            <a:r>
              <a:rPr lang="en-US" sz="2000" b="0" i="0" dirty="0">
                <a:solidFill>
                  <a:srgbClr val="2C2C2C"/>
                </a:solidFill>
                <a:effectLst/>
                <a:latin typeface="Times New Roman" panose="02020603050405020304" pitchFamily="18" charset="0"/>
                <a:cs typeface="Times New Roman" panose="02020603050405020304" pitchFamily="18" charset="0"/>
              </a:rPr>
              <a:t> sem í </a:t>
            </a:r>
            <a:r>
              <a:rPr lang="en-US" sz="2000" b="0" i="0" dirty="0" err="1">
                <a:solidFill>
                  <a:srgbClr val="2C2C2C"/>
                </a:solidFill>
                <a:effectLst/>
                <a:latin typeface="Times New Roman" panose="02020603050405020304" pitchFamily="18" charset="0"/>
                <a:cs typeface="Times New Roman" panose="02020603050405020304" pitchFamily="18" charset="0"/>
              </a:rPr>
              <a:t>störfunum</a:t>
            </a:r>
            <a:r>
              <a:rPr lang="en-US" sz="2000" b="0" i="0" dirty="0">
                <a:solidFill>
                  <a:srgbClr val="2C2C2C"/>
                </a:solidFill>
                <a:effectLst/>
                <a:latin typeface="Times New Roman" panose="02020603050405020304" pitchFamily="18" charset="0"/>
                <a:cs typeface="Times New Roman" panose="02020603050405020304" pitchFamily="18" charset="0"/>
              </a:rPr>
              <a:t>, </a:t>
            </a:r>
            <a:r>
              <a:rPr lang="en-US" sz="2000" b="0" i="0" dirty="0" err="1">
                <a:solidFill>
                  <a:srgbClr val="2C2C2C"/>
                </a:solidFill>
                <a:effectLst/>
                <a:latin typeface="Times New Roman" panose="02020603050405020304" pitchFamily="18" charset="0"/>
                <a:cs typeface="Times New Roman" panose="02020603050405020304" pitchFamily="18" charset="0"/>
              </a:rPr>
              <a:t>óháð</a:t>
            </a:r>
            <a:r>
              <a:rPr lang="en-US" sz="2000" b="0" i="0" dirty="0">
                <a:solidFill>
                  <a:srgbClr val="2C2C2C"/>
                </a:solidFill>
                <a:effectLst/>
                <a:latin typeface="Times New Roman" panose="02020603050405020304" pitchFamily="18" charset="0"/>
                <a:cs typeface="Times New Roman" panose="02020603050405020304" pitchFamily="18" charset="0"/>
              </a:rPr>
              <a:t> </a:t>
            </a:r>
            <a:r>
              <a:rPr lang="en-US" sz="2000" b="0" i="0" dirty="0" err="1">
                <a:solidFill>
                  <a:srgbClr val="2C2C2C"/>
                </a:solidFill>
                <a:effectLst/>
                <a:latin typeface="Times New Roman" panose="02020603050405020304" pitchFamily="18" charset="0"/>
                <a:cs typeface="Times New Roman" panose="02020603050405020304" pitchFamily="18" charset="0"/>
              </a:rPr>
              <a:t>hæfni</a:t>
            </a:r>
            <a:r>
              <a:rPr lang="en-US" sz="2000" b="0" i="0" dirty="0">
                <a:solidFill>
                  <a:srgbClr val="2C2C2C"/>
                </a:solidFill>
                <a:effectLst/>
                <a:latin typeface="Times New Roman" panose="02020603050405020304" pitchFamily="18" charset="0"/>
                <a:cs typeface="Times New Roman" panose="02020603050405020304" pitchFamily="18" charset="0"/>
              </a:rPr>
              <a:t> þeirra sem </a:t>
            </a:r>
            <a:r>
              <a:rPr lang="en-US" sz="2000" dirty="0" err="1">
                <a:solidFill>
                  <a:srgbClr val="2C2C2C"/>
                </a:solidFill>
                <a:latin typeface="Times New Roman" panose="02020603050405020304" pitchFamily="18" charset="0"/>
                <a:cs typeface="Times New Roman" panose="02020603050405020304" pitchFamily="18" charset="0"/>
              </a:rPr>
              <a:t>störfin</a:t>
            </a:r>
            <a:r>
              <a:rPr lang="en-US" sz="2000" b="0" i="0" dirty="0">
                <a:solidFill>
                  <a:srgbClr val="2C2C2C"/>
                </a:solidFill>
                <a:effectLst/>
                <a:latin typeface="Times New Roman" panose="02020603050405020304" pitchFamily="18" charset="0"/>
                <a:cs typeface="Times New Roman" panose="02020603050405020304" pitchFamily="18" charset="0"/>
              </a:rPr>
              <a:t> vinna. </a:t>
            </a:r>
            <a:br>
              <a:rPr lang="en-US" sz="2000" b="0" i="0" dirty="0">
                <a:solidFill>
                  <a:srgbClr val="2C2C2C"/>
                </a:solidFill>
                <a:effectLst/>
                <a:latin typeface="Times New Roman" panose="02020603050405020304" pitchFamily="18" charset="0"/>
                <a:cs typeface="Times New Roman" panose="02020603050405020304" pitchFamily="18" charset="0"/>
              </a:rPr>
            </a:br>
            <a:r>
              <a:rPr lang="en-US" sz="2000" b="0" i="0" dirty="0">
                <a:solidFill>
                  <a:srgbClr val="2C2C2C"/>
                </a:solidFill>
                <a:effectLst/>
                <a:latin typeface="Times New Roman" panose="02020603050405020304" pitchFamily="18" charset="0"/>
                <a:cs typeface="Times New Roman" panose="02020603050405020304" pitchFamily="18" charset="0"/>
              </a:rPr>
              <a:t>Markmið </a:t>
            </a:r>
            <a:r>
              <a:rPr lang="en-US" sz="2000" b="0" i="0" dirty="0" err="1">
                <a:solidFill>
                  <a:srgbClr val="2C2C2C"/>
                </a:solidFill>
                <a:effectLst/>
                <a:latin typeface="Times New Roman" panose="02020603050405020304" pitchFamily="18" charset="0"/>
                <a:cs typeface="Times New Roman" panose="02020603050405020304" pitchFamily="18" charset="0"/>
              </a:rPr>
              <a:t>starfsmats</a:t>
            </a:r>
            <a:r>
              <a:rPr lang="en-US" sz="2000" b="0" i="0" dirty="0">
                <a:solidFill>
                  <a:srgbClr val="2C2C2C"/>
                </a:solidFill>
                <a:effectLst/>
                <a:latin typeface="Times New Roman" panose="02020603050405020304" pitchFamily="18" charset="0"/>
                <a:cs typeface="Times New Roman" panose="02020603050405020304" pitchFamily="18" charset="0"/>
              </a:rPr>
              <a:t> er að tryggja að starfsmönnum séu </a:t>
            </a:r>
            <a:r>
              <a:rPr lang="en-US" sz="2000" b="0" i="0" dirty="0" err="1">
                <a:solidFill>
                  <a:srgbClr val="2C2C2C"/>
                </a:solidFill>
                <a:effectLst/>
                <a:latin typeface="Times New Roman" panose="02020603050405020304" pitchFamily="18" charset="0"/>
                <a:cs typeface="Times New Roman" panose="02020603050405020304" pitchFamily="18" charset="0"/>
              </a:rPr>
              <a:t>ákvörðuð</a:t>
            </a:r>
            <a:r>
              <a:rPr lang="en-US" sz="2000" b="0" i="0" dirty="0">
                <a:solidFill>
                  <a:srgbClr val="2C2C2C"/>
                </a:solidFill>
                <a:effectLst/>
                <a:latin typeface="Times New Roman" panose="02020603050405020304" pitchFamily="18" charset="0"/>
                <a:cs typeface="Times New Roman" panose="02020603050405020304" pitchFamily="18" charset="0"/>
              </a:rPr>
              <a:t> laun með eins </a:t>
            </a:r>
            <a:r>
              <a:rPr lang="en-US" sz="2000" b="0" i="0" dirty="0" err="1">
                <a:solidFill>
                  <a:srgbClr val="2C2C2C"/>
                </a:solidFill>
                <a:effectLst/>
                <a:latin typeface="Times New Roman" panose="02020603050405020304" pitchFamily="18" charset="0"/>
                <a:cs typeface="Times New Roman" panose="02020603050405020304" pitchFamily="18" charset="0"/>
              </a:rPr>
              <a:t>málefnalegum</a:t>
            </a:r>
            <a:r>
              <a:rPr lang="en-US" sz="2000" b="0" i="0" dirty="0">
                <a:solidFill>
                  <a:srgbClr val="2C2C2C"/>
                </a:solidFill>
                <a:effectLst/>
                <a:latin typeface="Times New Roman" panose="02020603050405020304" pitchFamily="18" charset="0"/>
                <a:cs typeface="Times New Roman" panose="02020603050405020304" pitchFamily="18" charset="0"/>
              </a:rPr>
              <a:t> og </a:t>
            </a:r>
            <a:r>
              <a:rPr lang="en-US" sz="2000" b="0" i="0" dirty="0" err="1">
                <a:solidFill>
                  <a:srgbClr val="2C2C2C"/>
                </a:solidFill>
                <a:effectLst/>
                <a:latin typeface="Times New Roman" panose="02020603050405020304" pitchFamily="18" charset="0"/>
                <a:cs typeface="Times New Roman" panose="02020603050405020304" pitchFamily="18" charset="0"/>
              </a:rPr>
              <a:t>hlutlægum</a:t>
            </a:r>
            <a:r>
              <a:rPr lang="en-US" sz="2000" b="0" i="0" dirty="0">
                <a:solidFill>
                  <a:srgbClr val="2C2C2C"/>
                </a:solidFill>
                <a:effectLst/>
                <a:latin typeface="Times New Roman" panose="02020603050405020304" pitchFamily="18" charset="0"/>
                <a:cs typeface="Times New Roman" panose="02020603050405020304" pitchFamily="18" charset="0"/>
              </a:rPr>
              <a:t> </a:t>
            </a:r>
            <a:r>
              <a:rPr lang="en-US" sz="2000" b="0" i="0" dirty="0" err="1">
                <a:solidFill>
                  <a:srgbClr val="2C2C2C"/>
                </a:solidFill>
                <a:effectLst/>
                <a:latin typeface="Times New Roman" panose="02020603050405020304" pitchFamily="18" charset="0"/>
                <a:cs typeface="Times New Roman" panose="02020603050405020304" pitchFamily="18" charset="0"/>
              </a:rPr>
              <a:t>aðferðum</a:t>
            </a:r>
            <a:r>
              <a:rPr lang="en-US" sz="2000" b="0" i="0" dirty="0">
                <a:solidFill>
                  <a:srgbClr val="2C2C2C"/>
                </a:solidFill>
                <a:effectLst/>
                <a:latin typeface="Times New Roman" panose="02020603050405020304" pitchFamily="18" charset="0"/>
                <a:cs typeface="Times New Roman" panose="02020603050405020304" pitchFamily="18" charset="0"/>
              </a:rPr>
              <a:t> og hægt er. Leiðir það til þess að störfum sé </a:t>
            </a:r>
            <a:r>
              <a:rPr lang="en-US" sz="2000" b="0" i="0" dirty="0" err="1">
                <a:solidFill>
                  <a:srgbClr val="2C2C2C"/>
                </a:solidFill>
                <a:effectLst/>
                <a:latin typeface="Times New Roman" panose="02020603050405020304" pitchFamily="18" charset="0"/>
                <a:cs typeface="Times New Roman" panose="02020603050405020304" pitchFamily="18" charset="0"/>
              </a:rPr>
              <a:t>raðað</a:t>
            </a:r>
            <a:r>
              <a:rPr lang="en-US" sz="2000" b="0" i="0" dirty="0">
                <a:solidFill>
                  <a:srgbClr val="2C2C2C"/>
                </a:solidFill>
                <a:effectLst/>
                <a:latin typeface="Times New Roman" panose="02020603050405020304" pitchFamily="18" charset="0"/>
                <a:cs typeface="Times New Roman" panose="02020603050405020304" pitchFamily="18" charset="0"/>
              </a:rPr>
              <a:t> þannig til </a:t>
            </a:r>
            <a:r>
              <a:rPr lang="en-US" sz="2000" b="0" i="0" dirty="0" err="1">
                <a:solidFill>
                  <a:srgbClr val="2C2C2C"/>
                </a:solidFill>
                <a:effectLst/>
                <a:latin typeface="Times New Roman" panose="02020603050405020304" pitchFamily="18" charset="0"/>
                <a:cs typeface="Times New Roman" panose="02020603050405020304" pitchFamily="18" charset="0"/>
              </a:rPr>
              <a:t>grunnlauna</a:t>
            </a:r>
            <a:r>
              <a:rPr lang="en-US" sz="2000" b="0" i="0" dirty="0">
                <a:solidFill>
                  <a:srgbClr val="2C2C2C"/>
                </a:solidFill>
                <a:effectLst/>
                <a:latin typeface="Times New Roman" panose="02020603050405020304" pitchFamily="18" charset="0"/>
                <a:cs typeface="Times New Roman" panose="02020603050405020304" pitchFamily="18" charset="0"/>
              </a:rPr>
              <a:t> að þau séu </a:t>
            </a:r>
            <a:r>
              <a:rPr lang="en-US" sz="2000" b="0" i="0" dirty="0" err="1">
                <a:solidFill>
                  <a:srgbClr val="2C2C2C"/>
                </a:solidFill>
                <a:effectLst/>
                <a:latin typeface="Times New Roman" panose="02020603050405020304" pitchFamily="18" charset="0"/>
                <a:cs typeface="Times New Roman" panose="02020603050405020304" pitchFamily="18" charset="0"/>
              </a:rPr>
              <a:t>hin</a:t>
            </a:r>
            <a:r>
              <a:rPr lang="en-US" sz="2000" b="0" i="0" dirty="0">
                <a:solidFill>
                  <a:srgbClr val="2C2C2C"/>
                </a:solidFill>
                <a:effectLst/>
                <a:latin typeface="Times New Roman" panose="02020603050405020304" pitchFamily="18" charset="0"/>
                <a:cs typeface="Times New Roman" panose="02020603050405020304" pitchFamily="18" charset="0"/>
              </a:rPr>
              <a:t> sömu fyrir störf sem </a:t>
            </a:r>
            <a:r>
              <a:rPr lang="en-US" sz="2000" b="0" i="0" dirty="0" err="1">
                <a:solidFill>
                  <a:srgbClr val="2C2C2C"/>
                </a:solidFill>
                <a:effectLst/>
                <a:latin typeface="Times New Roman" panose="02020603050405020304" pitchFamily="18" charset="0"/>
                <a:cs typeface="Times New Roman" panose="02020603050405020304" pitchFamily="18" charset="0"/>
              </a:rPr>
              <a:t>metin</a:t>
            </a:r>
            <a:r>
              <a:rPr lang="en-US" sz="2000" b="0" i="0" dirty="0">
                <a:solidFill>
                  <a:srgbClr val="2C2C2C"/>
                </a:solidFill>
                <a:effectLst/>
                <a:latin typeface="Times New Roman" panose="02020603050405020304" pitchFamily="18" charset="0"/>
                <a:cs typeface="Times New Roman" panose="02020603050405020304" pitchFamily="18" charset="0"/>
              </a:rPr>
              <a:t> eru </a:t>
            </a:r>
            <a:r>
              <a:rPr lang="en-US" sz="2000" b="0" i="0" dirty="0" err="1">
                <a:solidFill>
                  <a:srgbClr val="2C2C2C"/>
                </a:solidFill>
                <a:effectLst/>
                <a:latin typeface="Times New Roman" panose="02020603050405020304" pitchFamily="18" charset="0"/>
                <a:cs typeface="Times New Roman" panose="02020603050405020304" pitchFamily="18" charset="0"/>
              </a:rPr>
              <a:t>jafnkrefjandi</a:t>
            </a:r>
            <a:r>
              <a:rPr lang="en-US" sz="2000" b="0" i="0" dirty="0">
                <a:solidFill>
                  <a:srgbClr val="2C2C2C"/>
                </a:solidFill>
                <a:effectLst/>
                <a:latin typeface="Times New Roman" panose="02020603050405020304" pitchFamily="18" charset="0"/>
                <a:cs typeface="Times New Roman" panose="02020603050405020304" pitchFamily="18" charset="0"/>
              </a:rPr>
              <a:t>, </a:t>
            </a:r>
            <a:r>
              <a:rPr lang="en-US" sz="2000" b="0" i="0" dirty="0" err="1">
                <a:solidFill>
                  <a:srgbClr val="2C2C2C"/>
                </a:solidFill>
                <a:effectLst/>
                <a:latin typeface="Times New Roman" panose="02020603050405020304" pitchFamily="18" charset="0"/>
                <a:cs typeface="Times New Roman" panose="02020603050405020304" pitchFamily="18" charset="0"/>
              </a:rPr>
              <a:t>óháð</a:t>
            </a:r>
            <a:r>
              <a:rPr lang="en-US" sz="2000" b="0" i="0" dirty="0">
                <a:solidFill>
                  <a:srgbClr val="2C2C2C"/>
                </a:solidFill>
                <a:effectLst/>
                <a:latin typeface="Times New Roman" panose="02020603050405020304" pitchFamily="18" charset="0"/>
                <a:cs typeface="Times New Roman" panose="02020603050405020304" pitchFamily="18" charset="0"/>
              </a:rPr>
              <a:t> </a:t>
            </a:r>
            <a:r>
              <a:rPr lang="en-US" sz="2000" b="0" i="0" dirty="0" err="1">
                <a:solidFill>
                  <a:srgbClr val="2C2C2C"/>
                </a:solidFill>
                <a:effectLst/>
                <a:latin typeface="Times New Roman" panose="02020603050405020304" pitchFamily="18" charset="0"/>
                <a:cs typeface="Times New Roman" panose="02020603050405020304" pitchFamily="18" charset="0"/>
              </a:rPr>
              <a:t>starfsstöðum</a:t>
            </a:r>
            <a:r>
              <a:rPr lang="en-US" sz="2000" b="0" i="0" dirty="0">
                <a:solidFill>
                  <a:srgbClr val="2C2C2C"/>
                </a:solidFill>
                <a:effectLst/>
                <a:latin typeface="Times New Roman" panose="02020603050405020304" pitchFamily="18" charset="0"/>
                <a:cs typeface="Times New Roman" panose="02020603050405020304" pitchFamily="18" charset="0"/>
              </a:rPr>
              <a:t>, </a:t>
            </a:r>
            <a:r>
              <a:rPr lang="en-US" sz="2000" b="1" i="0" dirty="0">
                <a:solidFill>
                  <a:srgbClr val="2C2C2C"/>
                </a:solidFill>
                <a:effectLst/>
                <a:latin typeface="Times New Roman" panose="02020603050405020304" pitchFamily="18" charset="0"/>
                <a:cs typeface="Times New Roman" panose="02020603050405020304" pitchFamily="18" charset="0"/>
              </a:rPr>
              <a:t>stéttarfélagi</a:t>
            </a:r>
            <a:r>
              <a:rPr lang="en-US" sz="2000" b="0" i="0" dirty="0">
                <a:solidFill>
                  <a:srgbClr val="2C2C2C"/>
                </a:solidFill>
                <a:effectLst/>
                <a:latin typeface="Times New Roman" panose="02020603050405020304" pitchFamily="18" charset="0"/>
                <a:cs typeface="Times New Roman" panose="02020603050405020304" pitchFamily="18" charset="0"/>
              </a:rPr>
              <a:t> eða </a:t>
            </a:r>
            <a:r>
              <a:rPr lang="en-US" sz="2000" b="0" i="0" dirty="0" err="1">
                <a:solidFill>
                  <a:srgbClr val="2C2C2C"/>
                </a:solidFill>
                <a:effectLst/>
                <a:latin typeface="Times New Roman" panose="02020603050405020304" pitchFamily="18" charset="0"/>
                <a:cs typeface="Times New Roman" panose="02020603050405020304" pitchFamily="18" charset="0"/>
              </a:rPr>
              <a:t>kyni</a:t>
            </a:r>
            <a:r>
              <a:rPr lang="en-US" sz="2000" b="0" i="0" dirty="0">
                <a:solidFill>
                  <a:srgbClr val="2C2C2C"/>
                </a:solidFill>
                <a:effectLst/>
                <a:latin typeface="Times New Roman" panose="02020603050405020304" pitchFamily="18" charset="0"/>
                <a:cs typeface="Times New Roman" panose="02020603050405020304" pitchFamily="18" charset="0"/>
              </a:rPr>
              <a:t>. </a:t>
            </a:r>
            <a:br>
              <a:rPr lang="en-US" sz="900" b="0" i="0" dirty="0">
                <a:solidFill>
                  <a:srgbClr val="2C2C2C"/>
                </a:solidFill>
                <a:effectLst/>
                <a:latin typeface="Lato" panose="020F0502020204030203" pitchFamily="34" charset="0"/>
              </a:rPr>
            </a:br>
            <a:br>
              <a:rPr lang="en-US" sz="1800" dirty="0">
                <a:effectLst/>
                <a:latin typeface="Times New Roman" panose="02020603050405020304" pitchFamily="18" charset="0"/>
                <a:ea typeface="Times New Roman" panose="02020603050405020304" pitchFamily="18" charset="0"/>
              </a:rPr>
            </a:br>
            <a:endParaRPr lang="en-US" dirty="0"/>
          </a:p>
        </p:txBody>
      </p:sp>
      <p:pic>
        <p:nvPicPr>
          <p:cNvPr id="3" name="Picture 2" descr="Logo, company name&#10;&#10;Description automatically generated">
            <a:extLst>
              <a:ext uri="{FF2B5EF4-FFF2-40B4-BE49-F238E27FC236}">
                <a16:creationId xmlns:a16="http://schemas.microsoft.com/office/drawing/2014/main" id="{523E9C3C-F4CF-B9DD-F449-D0C3DBFBF2BE}"/>
              </a:ext>
            </a:extLst>
          </p:cNvPr>
          <p:cNvPicPr>
            <a:picLocks noChangeAspect="1"/>
          </p:cNvPicPr>
          <p:nvPr/>
        </p:nvPicPr>
        <p:blipFill rotWithShape="1">
          <a:blip r:embed="rId2">
            <a:extLst>
              <a:ext uri="{28A0092B-C50C-407E-A947-70E740481C1C}">
                <a14:useLocalDpi xmlns:a14="http://schemas.microsoft.com/office/drawing/2010/main" val="0"/>
              </a:ext>
            </a:extLst>
          </a:blip>
          <a:srcRect t="7061" r="-3" b="-3"/>
          <a:stretch/>
        </p:blipFill>
        <p:spPr>
          <a:xfrm>
            <a:off x="838200" y="365125"/>
            <a:ext cx="1358521" cy="1325563"/>
          </a:xfrm>
          <a:prstGeom prst="rect">
            <a:avLst/>
          </a:prstGeom>
        </p:spPr>
      </p:pic>
      <p:pic>
        <p:nvPicPr>
          <p:cNvPr id="5" name="Picture 4">
            <a:extLst>
              <a:ext uri="{FF2B5EF4-FFF2-40B4-BE49-F238E27FC236}">
                <a16:creationId xmlns:a16="http://schemas.microsoft.com/office/drawing/2014/main" id="{1CA129AE-955E-E0A3-5E56-6B85A8590D80}"/>
              </a:ext>
            </a:extLst>
          </p:cNvPr>
          <p:cNvPicPr>
            <a:picLocks noChangeAspect="1"/>
          </p:cNvPicPr>
          <p:nvPr/>
        </p:nvPicPr>
        <p:blipFill>
          <a:blip r:embed="rId3"/>
          <a:stretch>
            <a:fillRect/>
          </a:stretch>
        </p:blipFill>
        <p:spPr>
          <a:xfrm>
            <a:off x="7805170" y="583035"/>
            <a:ext cx="2990850" cy="1238250"/>
          </a:xfrm>
          <a:prstGeom prst="rect">
            <a:avLst/>
          </a:prstGeom>
        </p:spPr>
      </p:pic>
    </p:spTree>
    <p:extLst>
      <p:ext uri="{BB962C8B-B14F-4D97-AF65-F5344CB8AC3E}">
        <p14:creationId xmlns:p14="http://schemas.microsoft.com/office/powerpoint/2010/main" val="2890714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880F3-D045-CDFB-EEFE-5F9E8C15DB9F}"/>
              </a:ext>
            </a:extLst>
          </p:cNvPr>
          <p:cNvSpPr>
            <a:spLocks noGrp="1"/>
          </p:cNvSpPr>
          <p:nvPr>
            <p:ph type="title"/>
          </p:nvPr>
        </p:nvSpPr>
        <p:spPr>
          <a:xfrm>
            <a:off x="838200" y="365125"/>
            <a:ext cx="10515600" cy="5909840"/>
          </a:xfrm>
        </p:spPr>
        <p:txBody>
          <a:bodyPr>
            <a:normAutofit fontScale="90000"/>
          </a:bodyPr>
          <a:lstStyle/>
          <a:p>
            <a:pPr>
              <a:lnSpc>
                <a:spcPct val="150000"/>
              </a:lnSpc>
            </a:pPr>
            <a:br>
              <a:rPr lang="is-IS" b="1" kern="0" dirty="0">
                <a:effectLst/>
                <a:latin typeface="Times New Roman" panose="02020603050405020304" pitchFamily="18" charset="0"/>
                <a:ea typeface="Times New Roman" panose="02020603050405020304" pitchFamily="18" charset="0"/>
              </a:rPr>
            </a:br>
            <a:br>
              <a:rPr lang="is-IS" b="1" kern="0" dirty="0">
                <a:effectLst/>
                <a:latin typeface="Times New Roman" panose="02020603050405020304" pitchFamily="18" charset="0"/>
                <a:ea typeface="Times New Roman" panose="02020603050405020304" pitchFamily="18" charset="0"/>
              </a:rPr>
            </a:br>
            <a:r>
              <a:rPr lang="is-IS" b="1" kern="0" dirty="0">
                <a:effectLst/>
                <a:latin typeface="Times New Roman" panose="02020603050405020304" pitchFamily="18" charset="0"/>
                <a:ea typeface="Times New Roman" panose="02020603050405020304" pitchFamily="18" charset="0"/>
              </a:rPr>
              <a:t>                        Kjarasamningar </a:t>
            </a:r>
            <a:br>
              <a:rPr lang="is-IS" b="1" kern="0" dirty="0">
                <a:effectLst/>
                <a:latin typeface="Times New Roman" panose="02020603050405020304" pitchFamily="18" charset="0"/>
                <a:ea typeface="Times New Roman" panose="02020603050405020304" pitchFamily="18" charset="0"/>
              </a:rPr>
            </a:br>
            <a:r>
              <a:rPr lang="is-IS" sz="1800" dirty="0">
                <a:effectLst/>
                <a:latin typeface="Times New Roman" panose="02020603050405020304" pitchFamily="18" charset="0"/>
                <a:ea typeface="Times New Roman" panose="02020603050405020304" pitchFamily="18" charset="0"/>
              </a:rPr>
              <a:t>Skrifað var undir kjarasamning í mars 2020 og tók hann gildi frá 1. janúar 2020 gildir til 31. mars 2023.</a:t>
            </a:r>
            <a:br>
              <a:rPr lang="en-US" sz="1800" dirty="0">
                <a:effectLst/>
                <a:latin typeface="Times New Roman" panose="02020603050405020304" pitchFamily="18" charset="0"/>
                <a:ea typeface="Times New Roman" panose="02020603050405020304" pitchFamily="18" charset="0"/>
              </a:rPr>
            </a:br>
            <a:r>
              <a:rPr lang="is-IS" sz="1800" dirty="0">
                <a:effectLst/>
                <a:latin typeface="Times New Roman" panose="02020603050405020304" pitchFamily="18" charset="0"/>
                <a:ea typeface="Times New Roman" panose="02020603050405020304" pitchFamily="18" charset="0"/>
              </a:rPr>
              <a:t>Varðandi undirbúningsvinnu fyrir komandi kjarasamninga þá hefur sami háttur verið á og áður. Í samstarfi og samvinnu eru sex stéttarfélög sem vinna saman að undirbúningi kjarasamninga og eru það Starfsmannafélag Kópavogs, Hafnarfjarðar, Garðabæjar, Mosfellsbæjar, Suðurnesja og Félag opinberra starfsmanna á suðurlandi, FOSS og ber nafnið Samstarf. </a:t>
            </a:r>
            <a:br>
              <a:rPr lang="en-US" sz="1800" dirty="0">
                <a:effectLst/>
                <a:latin typeface="Times New Roman" panose="02020603050405020304" pitchFamily="18" charset="0"/>
                <a:ea typeface="Times New Roman" panose="02020603050405020304" pitchFamily="18" charset="0"/>
              </a:rPr>
            </a:br>
            <a:r>
              <a:rPr lang="is-IS" sz="1800" dirty="0">
                <a:effectLst/>
                <a:latin typeface="Times New Roman" panose="02020603050405020304" pitchFamily="18" charset="0"/>
                <a:ea typeface="Times New Roman" panose="02020603050405020304" pitchFamily="18" charset="0"/>
              </a:rPr>
              <a:t>Þrátt fyrir að hér sem verið að skila af sér árinu 2022 þá erum við hér og nú í dag búin að boða til verkfalla í kjarabaráttu okkar við Samband íslenskra sveitarfélaga þar sem 66,4% okkar félagsfólk tók þátt og nærri 92% samþykkja verkföll. Það er og verður okkar barátta að ná fram þeim kjarabótum fyrir okkar félagsfólk sem vinna sömu eða sambærileg störf sömu laun og hefur verið samið við önnur stéttarfélög.  </a:t>
            </a:r>
            <a:br>
              <a:rPr lang="en-US" sz="1800" dirty="0">
                <a:effectLst/>
                <a:latin typeface="Times New Roman" panose="02020603050405020304" pitchFamily="18" charset="0"/>
                <a:ea typeface="Times New Roman" panose="02020603050405020304" pitchFamily="18" charset="0"/>
              </a:rPr>
            </a:br>
            <a:endParaRPr lang="en-US" dirty="0"/>
          </a:p>
        </p:txBody>
      </p:sp>
      <p:pic>
        <p:nvPicPr>
          <p:cNvPr id="3" name="Picture 2" descr="Logo, company name&#10;&#10;Description automatically generated">
            <a:extLst>
              <a:ext uri="{FF2B5EF4-FFF2-40B4-BE49-F238E27FC236}">
                <a16:creationId xmlns:a16="http://schemas.microsoft.com/office/drawing/2014/main" id="{523E9C3C-F4CF-B9DD-F449-D0C3DBFBF2BE}"/>
              </a:ext>
            </a:extLst>
          </p:cNvPr>
          <p:cNvPicPr>
            <a:picLocks noChangeAspect="1"/>
          </p:cNvPicPr>
          <p:nvPr/>
        </p:nvPicPr>
        <p:blipFill rotWithShape="1">
          <a:blip r:embed="rId2">
            <a:extLst>
              <a:ext uri="{28A0092B-C50C-407E-A947-70E740481C1C}">
                <a14:useLocalDpi xmlns:a14="http://schemas.microsoft.com/office/drawing/2010/main" val="0"/>
              </a:ext>
            </a:extLst>
          </a:blip>
          <a:srcRect t="7061" r="-3" b="-3"/>
          <a:stretch/>
        </p:blipFill>
        <p:spPr>
          <a:xfrm>
            <a:off x="838200" y="365125"/>
            <a:ext cx="1358521" cy="1325563"/>
          </a:xfrm>
          <a:prstGeom prst="rect">
            <a:avLst/>
          </a:prstGeom>
        </p:spPr>
      </p:pic>
      <p:pic>
        <p:nvPicPr>
          <p:cNvPr id="5" name="Picture 4" descr="Diagram&#10;&#10;Description automatically generated">
            <a:extLst>
              <a:ext uri="{FF2B5EF4-FFF2-40B4-BE49-F238E27FC236}">
                <a16:creationId xmlns:a16="http://schemas.microsoft.com/office/drawing/2014/main" id="{395F612F-D1EE-81A6-06A7-677883B05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2822" y="657487"/>
            <a:ext cx="2432807" cy="1368454"/>
          </a:xfrm>
          <a:prstGeom prst="rect">
            <a:avLst/>
          </a:prstGeom>
        </p:spPr>
      </p:pic>
    </p:spTree>
    <p:extLst>
      <p:ext uri="{BB962C8B-B14F-4D97-AF65-F5344CB8AC3E}">
        <p14:creationId xmlns:p14="http://schemas.microsoft.com/office/powerpoint/2010/main" val="226599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880F3-D045-CDFB-EEFE-5F9E8C15DB9F}"/>
              </a:ext>
            </a:extLst>
          </p:cNvPr>
          <p:cNvSpPr>
            <a:spLocks noGrp="1"/>
          </p:cNvSpPr>
          <p:nvPr>
            <p:ph type="title"/>
          </p:nvPr>
        </p:nvSpPr>
        <p:spPr>
          <a:xfrm>
            <a:off x="838200" y="365125"/>
            <a:ext cx="10515600" cy="5909840"/>
          </a:xfrm>
        </p:spPr>
        <p:txBody>
          <a:bodyPr>
            <a:normAutofit fontScale="90000"/>
          </a:bodyPr>
          <a:lstStyle/>
          <a:p>
            <a:pPr algn="l">
              <a:lnSpc>
                <a:spcPct val="150000"/>
              </a:lnSpc>
            </a:pPr>
            <a:br>
              <a:rPr lang="en-US" sz="1800" b="0" i="0" u="none" strike="noStrike" baseline="0" dirty="0">
                <a:solidFill>
                  <a:srgbClr val="000000"/>
                </a:solidFill>
                <a:latin typeface="Times New Roman" panose="02020603050405020304" pitchFamily="18" charset="0"/>
              </a:rPr>
            </a:br>
            <a:r>
              <a:rPr lang="en-US" sz="1800" b="0" i="0" u="none" strike="noStrike" baseline="0" dirty="0">
                <a:solidFill>
                  <a:srgbClr val="000000"/>
                </a:solidFill>
                <a:latin typeface="Times New Roman" panose="02020603050405020304" pitchFamily="18" charset="0"/>
              </a:rPr>
              <a:t>                                                </a:t>
            </a:r>
            <a:r>
              <a:rPr lang="en-US" b="1" i="0" u="none" strike="noStrike" baseline="0" dirty="0" err="1">
                <a:solidFill>
                  <a:srgbClr val="000000"/>
                </a:solidFill>
                <a:latin typeface="Times New Roman" panose="02020603050405020304" pitchFamily="18" charset="0"/>
              </a:rPr>
              <a:t>Tilefni</a:t>
            </a:r>
            <a:r>
              <a:rPr lang="en-US" b="1" i="0" u="none" strike="noStrike" baseline="0" dirty="0">
                <a:solidFill>
                  <a:srgbClr val="000000"/>
                </a:solidFill>
                <a:latin typeface="Times New Roman" panose="02020603050405020304" pitchFamily="18" charset="0"/>
              </a:rPr>
              <a:t> </a:t>
            </a:r>
            <a:r>
              <a:rPr lang="en-US" b="1" i="0" u="none" strike="noStrike" baseline="0" dirty="0" err="1">
                <a:solidFill>
                  <a:srgbClr val="000000"/>
                </a:solidFill>
                <a:latin typeface="Times New Roman" panose="02020603050405020304" pitchFamily="18" charset="0"/>
              </a:rPr>
              <a:t>kröfunnar</a:t>
            </a:r>
            <a:r>
              <a:rPr lang="en-US" b="1" i="0" u="none" strike="noStrike" baseline="0" dirty="0">
                <a:solidFill>
                  <a:srgbClr val="000000"/>
                </a:solidFill>
                <a:latin typeface="Times New Roman" panose="02020603050405020304" pitchFamily="18" charset="0"/>
              </a:rPr>
              <a:t> </a:t>
            </a:r>
            <a:br>
              <a:rPr lang="en-US" b="1" i="0" u="none" strike="noStrike" baseline="0" dirty="0">
                <a:solidFill>
                  <a:srgbClr val="000000"/>
                </a:solidFill>
                <a:latin typeface="Times New Roman" panose="02020603050405020304" pitchFamily="18" charset="0"/>
              </a:rPr>
            </a:br>
            <a:br>
              <a:rPr lang="en-US" sz="1800" b="0" i="0" u="none" strike="noStrike" baseline="0" dirty="0">
                <a:solidFill>
                  <a:srgbClr val="000000"/>
                </a:solidFill>
                <a:latin typeface="Times New Roman" panose="02020603050405020304" pitchFamily="18" charset="0"/>
              </a:rPr>
            </a:br>
            <a:r>
              <a:rPr lang="en-US" sz="2000" b="0" i="0" u="none" strike="noStrike" baseline="0" dirty="0">
                <a:solidFill>
                  <a:srgbClr val="000000"/>
                </a:solidFill>
                <a:latin typeface="Times New Roman" panose="02020603050405020304" pitchFamily="18" charset="0"/>
              </a:rPr>
              <a:t>Við undirbúning að gerð nýrra kjarasamninga aðildarfélaga BSRB og </a:t>
            </a:r>
            <a:r>
              <a:rPr lang="en-US" sz="2000" b="0" i="0" u="none" strike="noStrike" baseline="0" dirty="0" err="1">
                <a:solidFill>
                  <a:srgbClr val="000000"/>
                </a:solidFill>
                <a:latin typeface="Times New Roman" panose="02020603050405020304" pitchFamily="18" charset="0"/>
              </a:rPr>
              <a:t>Sambandsins</a:t>
            </a:r>
            <a:r>
              <a:rPr lang="en-US" sz="2000" b="0" i="0" u="none" strike="noStrike" baseline="0" dirty="0">
                <a:solidFill>
                  <a:srgbClr val="000000"/>
                </a:solidFill>
                <a:latin typeface="Times New Roman" panose="02020603050405020304" pitchFamily="18" charset="0"/>
              </a:rPr>
              <a:t> hefur félagsfólk er vinnur hjá </a:t>
            </a:r>
            <a:r>
              <a:rPr lang="en-US" sz="2000" b="0" i="0" u="none" strike="noStrike" baseline="0" dirty="0" err="1">
                <a:solidFill>
                  <a:srgbClr val="000000"/>
                </a:solidFill>
                <a:latin typeface="Times New Roman" panose="02020603050405020304" pitchFamily="18" charset="0"/>
              </a:rPr>
              <a:t>sveitarfélögum</a:t>
            </a:r>
            <a:r>
              <a:rPr lang="en-US" sz="2000" b="0" i="0" u="none" strike="noStrike" baseline="0" dirty="0">
                <a:solidFill>
                  <a:srgbClr val="000000"/>
                </a:solidFill>
                <a:latin typeface="Times New Roman" panose="02020603050405020304" pitchFamily="18" charset="0"/>
              </a:rPr>
              <a:t> gert </a:t>
            </a:r>
            <a:r>
              <a:rPr lang="en-US" sz="2000" b="0" i="0" u="none" strike="noStrike" baseline="0" dirty="0" err="1">
                <a:solidFill>
                  <a:srgbClr val="000000"/>
                </a:solidFill>
                <a:latin typeface="Times New Roman" panose="02020603050405020304" pitchFamily="18" charset="0"/>
              </a:rPr>
              <a:t>skýra</a:t>
            </a:r>
            <a:r>
              <a:rPr lang="en-US" sz="2000" b="0" i="0" u="none" strike="noStrike" baseline="0" dirty="0">
                <a:solidFill>
                  <a:srgbClr val="000000"/>
                </a:solidFill>
                <a:latin typeface="Times New Roman" panose="02020603050405020304" pitchFamily="18" charset="0"/>
              </a:rPr>
              <a:t> kröfu um að leiðrétta verði </a:t>
            </a:r>
            <a:r>
              <a:rPr lang="en-US" sz="2000" b="0" i="0" u="none" strike="noStrike" baseline="0" dirty="0" err="1">
                <a:solidFill>
                  <a:srgbClr val="000000"/>
                </a:solidFill>
                <a:latin typeface="Times New Roman" panose="02020603050405020304" pitchFamily="18" charset="0"/>
              </a:rPr>
              <a:t>misrétti</a:t>
            </a:r>
            <a:r>
              <a:rPr lang="en-US" sz="2000" b="0" i="0" u="none" strike="noStrike" baseline="0" dirty="0">
                <a:solidFill>
                  <a:srgbClr val="000000"/>
                </a:solidFill>
                <a:latin typeface="Times New Roman" panose="02020603050405020304" pitchFamily="18" charset="0"/>
              </a:rPr>
              <a:t> í launum sem skapast hefur milli fólks sem </a:t>
            </a:r>
            <a:r>
              <a:rPr lang="en-US" sz="2000" b="0" i="0" u="none" strike="noStrike" baseline="0" dirty="0" err="1">
                <a:solidFill>
                  <a:srgbClr val="000000"/>
                </a:solidFill>
                <a:latin typeface="Times New Roman" panose="02020603050405020304" pitchFamily="18" charset="0"/>
              </a:rPr>
              <a:t>heyrir</a:t>
            </a:r>
            <a:r>
              <a:rPr lang="en-US" sz="2000" b="0" i="0" u="none" strike="noStrike" baseline="0" dirty="0">
                <a:solidFill>
                  <a:srgbClr val="000000"/>
                </a:solidFill>
                <a:latin typeface="Times New Roman" panose="02020603050405020304" pitchFamily="18" charset="0"/>
              </a:rPr>
              <a:t> undir </a:t>
            </a:r>
            <a:r>
              <a:rPr lang="en-US" sz="2000" b="0" i="0" u="none" strike="noStrike" baseline="0" dirty="0" err="1">
                <a:solidFill>
                  <a:srgbClr val="000000"/>
                </a:solidFill>
                <a:latin typeface="Times New Roman" panose="02020603050405020304" pitchFamily="18" charset="0"/>
              </a:rPr>
              <a:t>aðildarfélög</a:t>
            </a:r>
            <a:r>
              <a:rPr lang="en-US" sz="2000" b="0" i="0" u="none" strike="noStrike" baseline="0" dirty="0">
                <a:solidFill>
                  <a:srgbClr val="000000"/>
                </a:solidFill>
                <a:latin typeface="Times New Roman" panose="02020603050405020304" pitchFamily="18" charset="0"/>
              </a:rPr>
              <a:t> SGS annars vegar og BSRB hins vegar á tímabilinu 1. janúar til 31. mars 2023. </a:t>
            </a:r>
            <a:r>
              <a:rPr lang="en-US" sz="2000" b="0" i="0" u="none" strike="noStrike" baseline="0" dirty="0" err="1">
                <a:solidFill>
                  <a:srgbClr val="000000"/>
                </a:solidFill>
                <a:latin typeface="Times New Roman" panose="02020603050405020304" pitchFamily="18" charset="0"/>
              </a:rPr>
              <a:t>Krafan</a:t>
            </a:r>
            <a:r>
              <a:rPr lang="en-US" sz="2000" b="0" i="0" u="none" strike="noStrike" baseline="0" dirty="0">
                <a:solidFill>
                  <a:srgbClr val="000000"/>
                </a:solidFill>
                <a:latin typeface="Times New Roman" panose="02020603050405020304" pitchFamily="18" charset="0"/>
              </a:rPr>
              <a:t> kemur til af því að SGS </a:t>
            </a:r>
            <a:r>
              <a:rPr lang="en-US" sz="2000" b="0" i="0" u="none" strike="noStrike" baseline="0" dirty="0" err="1">
                <a:solidFill>
                  <a:srgbClr val="000000"/>
                </a:solidFill>
                <a:latin typeface="Times New Roman" panose="02020603050405020304" pitchFamily="18" charset="0"/>
              </a:rPr>
              <a:t>félagar</a:t>
            </a:r>
            <a:r>
              <a:rPr lang="en-US" sz="2000" b="0" i="0" u="none" strike="noStrike" baseline="0" dirty="0">
                <a:solidFill>
                  <a:srgbClr val="000000"/>
                </a:solidFill>
                <a:latin typeface="Times New Roman" panose="02020603050405020304" pitchFamily="18" charset="0"/>
              </a:rPr>
              <a:t> fengu </a:t>
            </a:r>
            <a:r>
              <a:rPr lang="en-US" sz="2000" b="0" i="0" u="none" strike="noStrike" baseline="0" dirty="0" err="1">
                <a:solidFill>
                  <a:srgbClr val="000000"/>
                </a:solidFill>
                <a:latin typeface="Times New Roman" panose="02020603050405020304" pitchFamily="18" charset="0"/>
              </a:rPr>
              <a:t>launahækkanir</a:t>
            </a:r>
            <a:r>
              <a:rPr lang="en-US" sz="2000" b="0" i="0" u="none" strike="noStrike" baseline="0" dirty="0">
                <a:solidFill>
                  <a:srgbClr val="000000"/>
                </a:solidFill>
                <a:latin typeface="Times New Roman" panose="02020603050405020304" pitchFamily="18" charset="0"/>
              </a:rPr>
              <a:t> frá </a:t>
            </a:r>
            <a:r>
              <a:rPr lang="en-US" sz="2000" b="0" i="0" u="none" strike="noStrike" baseline="0" dirty="0" err="1">
                <a:solidFill>
                  <a:srgbClr val="000000"/>
                </a:solidFill>
                <a:latin typeface="Times New Roman" panose="02020603050405020304" pitchFamily="18" charset="0"/>
              </a:rPr>
              <a:t>ársbyrjun</a:t>
            </a:r>
            <a:r>
              <a:rPr lang="en-US" sz="2000" b="0" i="0" u="none" strike="noStrike" baseline="0" dirty="0">
                <a:solidFill>
                  <a:srgbClr val="000000"/>
                </a:solidFill>
                <a:latin typeface="Times New Roman" panose="02020603050405020304" pitchFamily="18" charset="0"/>
              </a:rPr>
              <a:t> sem að </a:t>
            </a:r>
            <a:r>
              <a:rPr lang="en-US" sz="2000" b="0" i="0" u="none" strike="noStrike" baseline="0" dirty="0" err="1">
                <a:solidFill>
                  <a:srgbClr val="000000"/>
                </a:solidFill>
                <a:latin typeface="Times New Roman" panose="02020603050405020304" pitchFamily="18" charset="0"/>
              </a:rPr>
              <a:t>óbreyttu</a:t>
            </a:r>
            <a:r>
              <a:rPr lang="en-US" sz="2000" b="0" i="0" u="none" strike="noStrike" baseline="0" dirty="0">
                <a:solidFill>
                  <a:srgbClr val="000000"/>
                </a:solidFill>
                <a:latin typeface="Times New Roman" panose="02020603050405020304" pitchFamily="18" charset="0"/>
              </a:rPr>
              <a:t> myndi </a:t>
            </a:r>
            <a:r>
              <a:rPr lang="en-US" sz="2000" b="0" i="0" u="none" strike="noStrike" baseline="0" dirty="0" err="1">
                <a:solidFill>
                  <a:srgbClr val="000000"/>
                </a:solidFill>
                <a:latin typeface="Times New Roman" panose="02020603050405020304" pitchFamily="18" charset="0"/>
              </a:rPr>
              <a:t>fela</a:t>
            </a:r>
            <a:r>
              <a:rPr lang="en-US" sz="2000" b="0" i="0" u="none" strike="noStrike" baseline="0" dirty="0">
                <a:solidFill>
                  <a:srgbClr val="000000"/>
                </a:solidFill>
                <a:latin typeface="Times New Roman" panose="02020603050405020304" pitchFamily="18" charset="0"/>
              </a:rPr>
              <a:t> í sér að </a:t>
            </a:r>
            <a:r>
              <a:rPr lang="en-US" sz="2000" b="0" i="0" u="none" strike="noStrike" baseline="0" dirty="0" err="1">
                <a:solidFill>
                  <a:srgbClr val="000000"/>
                </a:solidFill>
                <a:latin typeface="Times New Roman" panose="02020603050405020304" pitchFamily="18" charset="0"/>
              </a:rPr>
              <a:t>launahækkanir</a:t>
            </a:r>
            <a:r>
              <a:rPr lang="en-US" sz="2000" b="0" i="0" u="none" strike="noStrike" baseline="0" dirty="0">
                <a:solidFill>
                  <a:srgbClr val="000000"/>
                </a:solidFill>
                <a:latin typeface="Times New Roman" panose="02020603050405020304" pitchFamily="18" charset="0"/>
              </a:rPr>
              <a:t> fyrir </a:t>
            </a:r>
            <a:r>
              <a:rPr lang="en-US" sz="2000" b="0" i="0" u="none" strike="noStrike" baseline="0" dirty="0" err="1">
                <a:solidFill>
                  <a:srgbClr val="000000"/>
                </a:solidFill>
                <a:latin typeface="Times New Roman" panose="02020603050405020304" pitchFamily="18" charset="0"/>
              </a:rPr>
              <a:t>árið</a:t>
            </a:r>
            <a:r>
              <a:rPr lang="en-US" sz="2000" b="0" i="0" u="none" strike="noStrike" baseline="0" dirty="0">
                <a:solidFill>
                  <a:srgbClr val="000000"/>
                </a:solidFill>
                <a:latin typeface="Times New Roman" panose="02020603050405020304" pitchFamily="18" charset="0"/>
              </a:rPr>
              <a:t> 2023 yrðu 128.000 krónur lægri að meðaltali, fyrir starfsfólk sveitarfélaga sem á aðild að BSRB </a:t>
            </a:r>
            <a:r>
              <a:rPr lang="en-US" sz="2000" b="0" i="0" u="none" strike="noStrike" baseline="0" dirty="0" err="1">
                <a:solidFill>
                  <a:srgbClr val="000000"/>
                </a:solidFill>
                <a:latin typeface="Times New Roman" panose="02020603050405020304" pitchFamily="18" charset="0"/>
              </a:rPr>
              <a:t>félögum</a:t>
            </a:r>
            <a:r>
              <a:rPr lang="en-US" sz="2000" b="0" i="0" u="none" strike="noStrike" baseline="0" dirty="0">
                <a:solidFill>
                  <a:srgbClr val="000000"/>
                </a:solidFill>
                <a:latin typeface="Times New Roman" panose="02020603050405020304" pitchFamily="18" charset="0"/>
              </a:rPr>
              <a:t> </a:t>
            </a:r>
            <a:r>
              <a:rPr lang="en-US" sz="2000" b="0" i="0" u="none" strike="noStrike" baseline="0" dirty="0" err="1">
                <a:solidFill>
                  <a:srgbClr val="000000"/>
                </a:solidFill>
                <a:latin typeface="Times New Roman" panose="02020603050405020304" pitchFamily="18" charset="0"/>
              </a:rPr>
              <a:t>samanborið</a:t>
            </a:r>
            <a:r>
              <a:rPr lang="en-US" sz="2000" b="0" i="0" u="none" strike="noStrike" baseline="0" dirty="0">
                <a:solidFill>
                  <a:srgbClr val="000000"/>
                </a:solidFill>
                <a:latin typeface="Times New Roman" panose="02020603050405020304" pitchFamily="18" charset="0"/>
              </a:rPr>
              <a:t> við SGS </a:t>
            </a:r>
            <a:r>
              <a:rPr lang="en-US" sz="2000" b="0" i="0" u="none" strike="noStrike" baseline="0" dirty="0" err="1">
                <a:solidFill>
                  <a:srgbClr val="000000"/>
                </a:solidFill>
                <a:latin typeface="Times New Roman" panose="02020603050405020304" pitchFamily="18" charset="0"/>
              </a:rPr>
              <a:t>félaga</a:t>
            </a:r>
            <a:r>
              <a:rPr lang="en-US" sz="2000" b="0" i="0" u="none" strike="noStrike" baseline="0" dirty="0">
                <a:solidFill>
                  <a:srgbClr val="000000"/>
                </a:solidFill>
                <a:latin typeface="Times New Roman" panose="02020603050405020304" pitchFamily="18" charset="0"/>
              </a:rPr>
              <a:t>. Þessir </a:t>
            </a:r>
            <a:r>
              <a:rPr lang="en-US" sz="2000" b="0" i="0" u="none" strike="noStrike" baseline="0" dirty="0" err="1">
                <a:solidFill>
                  <a:srgbClr val="000000"/>
                </a:solidFill>
                <a:latin typeface="Times New Roman" panose="02020603050405020304" pitchFamily="18" charset="0"/>
              </a:rPr>
              <a:t>hópar</a:t>
            </a:r>
            <a:r>
              <a:rPr lang="en-US" sz="2000" b="0" i="0" u="none" strike="noStrike" baseline="0" dirty="0">
                <a:solidFill>
                  <a:srgbClr val="000000"/>
                </a:solidFill>
                <a:latin typeface="Times New Roman" panose="02020603050405020304" pitchFamily="18" charset="0"/>
              </a:rPr>
              <a:t> vinna </a:t>
            </a:r>
            <a:r>
              <a:rPr lang="en-US" sz="2000" b="0" i="0" u="none" strike="noStrike" baseline="0" dirty="0" err="1">
                <a:solidFill>
                  <a:srgbClr val="000000"/>
                </a:solidFill>
                <a:latin typeface="Times New Roman" panose="02020603050405020304" pitchFamily="18" charset="0"/>
              </a:rPr>
              <a:t>gjarnan</a:t>
            </a:r>
            <a:r>
              <a:rPr lang="en-US" sz="2000" b="0" i="0" u="none" strike="noStrike" baseline="0" dirty="0">
                <a:solidFill>
                  <a:srgbClr val="000000"/>
                </a:solidFill>
                <a:latin typeface="Times New Roman" panose="02020603050405020304" pitchFamily="18" charset="0"/>
              </a:rPr>
              <a:t> </a:t>
            </a:r>
            <a:r>
              <a:rPr lang="en-US" sz="2000" b="0" i="0" u="none" strike="noStrike" baseline="0" dirty="0" err="1">
                <a:solidFill>
                  <a:srgbClr val="000000"/>
                </a:solidFill>
                <a:latin typeface="Times New Roman" panose="02020603050405020304" pitchFamily="18" charset="0"/>
              </a:rPr>
              <a:t>hlið</a:t>
            </a:r>
            <a:r>
              <a:rPr lang="en-US" sz="2000" b="0" i="0" u="none" strike="noStrike" baseline="0" dirty="0">
                <a:solidFill>
                  <a:srgbClr val="000000"/>
                </a:solidFill>
                <a:latin typeface="Times New Roman" panose="02020603050405020304" pitchFamily="18" charset="0"/>
              </a:rPr>
              <a:t> við </a:t>
            </a:r>
            <a:r>
              <a:rPr lang="en-US" sz="2000" b="0" i="0" u="none" strike="noStrike" baseline="0" dirty="0" err="1">
                <a:solidFill>
                  <a:srgbClr val="000000"/>
                </a:solidFill>
                <a:latin typeface="Times New Roman" panose="02020603050405020304" pitchFamily="18" charset="0"/>
              </a:rPr>
              <a:t>hlið</a:t>
            </a:r>
            <a:r>
              <a:rPr lang="en-US" sz="2000" b="0" i="0" u="none" strike="noStrike" baseline="0" dirty="0">
                <a:solidFill>
                  <a:srgbClr val="000000"/>
                </a:solidFill>
                <a:latin typeface="Times New Roman" panose="02020603050405020304" pitchFamily="18" charset="0"/>
              </a:rPr>
              <a:t> í sömu </a:t>
            </a:r>
            <a:r>
              <a:rPr lang="en-US" sz="2000" b="0" i="0" u="none" strike="noStrike" baseline="0" dirty="0" err="1">
                <a:solidFill>
                  <a:srgbClr val="000000"/>
                </a:solidFill>
                <a:latin typeface="Times New Roman" panose="02020603050405020304" pitchFamily="18" charset="0"/>
              </a:rPr>
              <a:t>starfsheitum</a:t>
            </a:r>
            <a:r>
              <a:rPr lang="en-US" sz="2000" b="0" i="0" u="none" strike="noStrike" baseline="0" dirty="0">
                <a:solidFill>
                  <a:srgbClr val="000000"/>
                </a:solidFill>
                <a:latin typeface="Times New Roman" panose="02020603050405020304" pitchFamily="18" charset="0"/>
              </a:rPr>
              <a:t> innan sömu stofnana sveitarfélaga. </a:t>
            </a:r>
            <a:r>
              <a:rPr lang="en-US" sz="2000" b="0" i="0" u="none" strike="noStrike" baseline="0" dirty="0" err="1">
                <a:solidFill>
                  <a:srgbClr val="000000"/>
                </a:solidFill>
                <a:latin typeface="Times New Roman" panose="02020603050405020304" pitchFamily="18" charset="0"/>
              </a:rPr>
              <a:t>Einkum</a:t>
            </a:r>
            <a:r>
              <a:rPr lang="en-US" sz="2000" b="0" i="0" u="none" strike="noStrike" baseline="0" dirty="0">
                <a:solidFill>
                  <a:srgbClr val="000000"/>
                </a:solidFill>
                <a:latin typeface="Times New Roman" panose="02020603050405020304" pitchFamily="18" charset="0"/>
              </a:rPr>
              <a:t> á þetta við innan leikskóla, grunnskóla, </a:t>
            </a:r>
            <a:r>
              <a:rPr lang="en-US" sz="2000" b="0" i="0" u="none" strike="noStrike" baseline="0" dirty="0" err="1">
                <a:solidFill>
                  <a:srgbClr val="000000"/>
                </a:solidFill>
                <a:latin typeface="Times New Roman" panose="02020603050405020304" pitchFamily="18" charset="0"/>
              </a:rPr>
              <a:t>heimila</a:t>
            </a:r>
            <a:r>
              <a:rPr lang="en-US" sz="2000" b="0" i="0" u="none" strike="noStrike" baseline="0" dirty="0">
                <a:solidFill>
                  <a:srgbClr val="000000"/>
                </a:solidFill>
                <a:latin typeface="Times New Roman" panose="02020603050405020304" pitchFamily="18" charset="0"/>
              </a:rPr>
              <a:t> </a:t>
            </a:r>
            <a:r>
              <a:rPr lang="en-US" sz="2000" b="0" i="0" u="none" strike="noStrike" baseline="0" dirty="0" err="1">
                <a:solidFill>
                  <a:srgbClr val="000000"/>
                </a:solidFill>
                <a:latin typeface="Times New Roman" panose="02020603050405020304" pitchFamily="18" charset="0"/>
              </a:rPr>
              <a:t>fatlaðs</a:t>
            </a:r>
            <a:r>
              <a:rPr lang="en-US" sz="2000" b="0" i="0" u="none" strike="noStrike" baseline="0" dirty="0">
                <a:solidFill>
                  <a:srgbClr val="000000"/>
                </a:solidFill>
                <a:latin typeface="Times New Roman" panose="02020603050405020304" pitchFamily="18" charset="0"/>
              </a:rPr>
              <a:t> fólks, </a:t>
            </a:r>
            <a:r>
              <a:rPr lang="en-US" sz="2000" b="0" i="0" u="none" strike="noStrike" baseline="0" dirty="0" err="1">
                <a:solidFill>
                  <a:srgbClr val="000000"/>
                </a:solidFill>
                <a:latin typeface="Times New Roman" panose="02020603050405020304" pitchFamily="18" charset="0"/>
              </a:rPr>
              <a:t>íþróttamannvirkja</a:t>
            </a:r>
            <a:r>
              <a:rPr lang="en-US" sz="2000" b="0" i="0" u="none" strike="noStrike" baseline="0" dirty="0">
                <a:solidFill>
                  <a:srgbClr val="000000"/>
                </a:solidFill>
                <a:latin typeface="Times New Roman" panose="02020603050405020304" pitchFamily="18" charset="0"/>
              </a:rPr>
              <a:t> og áhaldahúsa. </a:t>
            </a:r>
            <a:endParaRPr lang="en-US" sz="2000" dirty="0"/>
          </a:p>
        </p:txBody>
      </p:sp>
      <p:pic>
        <p:nvPicPr>
          <p:cNvPr id="3" name="Picture 2" descr="Logo, company name&#10;&#10;Description automatically generated">
            <a:extLst>
              <a:ext uri="{FF2B5EF4-FFF2-40B4-BE49-F238E27FC236}">
                <a16:creationId xmlns:a16="http://schemas.microsoft.com/office/drawing/2014/main" id="{523E9C3C-F4CF-B9DD-F449-D0C3DBFBF2BE}"/>
              </a:ext>
            </a:extLst>
          </p:cNvPr>
          <p:cNvPicPr>
            <a:picLocks noChangeAspect="1"/>
          </p:cNvPicPr>
          <p:nvPr/>
        </p:nvPicPr>
        <p:blipFill rotWithShape="1">
          <a:blip r:embed="rId2">
            <a:extLst>
              <a:ext uri="{28A0092B-C50C-407E-A947-70E740481C1C}">
                <a14:useLocalDpi xmlns:a14="http://schemas.microsoft.com/office/drawing/2010/main" val="0"/>
              </a:ext>
            </a:extLst>
          </a:blip>
          <a:srcRect t="7061" r="-3" b="-3"/>
          <a:stretch/>
        </p:blipFill>
        <p:spPr>
          <a:xfrm>
            <a:off x="838200" y="365125"/>
            <a:ext cx="1358521" cy="1325563"/>
          </a:xfrm>
          <a:prstGeom prst="rect">
            <a:avLst/>
          </a:prstGeom>
        </p:spPr>
      </p:pic>
      <p:pic>
        <p:nvPicPr>
          <p:cNvPr id="5" name="Picture 4" descr="Diagram&#10;&#10;Description automatically generated with medium confidence">
            <a:extLst>
              <a:ext uri="{FF2B5EF4-FFF2-40B4-BE49-F238E27FC236}">
                <a16:creationId xmlns:a16="http://schemas.microsoft.com/office/drawing/2014/main" id="{E0554507-3CD0-BD05-7E39-0B883CB145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6595" y="322452"/>
            <a:ext cx="3389152" cy="1906399"/>
          </a:xfrm>
          <a:prstGeom prst="rect">
            <a:avLst/>
          </a:prstGeom>
        </p:spPr>
      </p:pic>
    </p:spTree>
    <p:extLst>
      <p:ext uri="{BB962C8B-B14F-4D97-AF65-F5344CB8AC3E}">
        <p14:creationId xmlns:p14="http://schemas.microsoft.com/office/powerpoint/2010/main" val="3326336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880F3-D045-CDFB-EEFE-5F9E8C15DB9F}"/>
              </a:ext>
            </a:extLst>
          </p:cNvPr>
          <p:cNvSpPr>
            <a:spLocks noGrp="1"/>
          </p:cNvSpPr>
          <p:nvPr>
            <p:ph type="title"/>
          </p:nvPr>
        </p:nvSpPr>
        <p:spPr>
          <a:xfrm>
            <a:off x="838200" y="365125"/>
            <a:ext cx="10515600" cy="5909840"/>
          </a:xfrm>
        </p:spPr>
        <p:txBody>
          <a:bodyPr/>
          <a:lstStyle/>
          <a:p>
            <a:pPr>
              <a:lnSpc>
                <a:spcPct val="150000"/>
              </a:lnSpc>
            </a:pPr>
            <a:r>
              <a:rPr lang="en-US" b="1" i="0" u="none" strike="noStrike" baseline="0" dirty="0">
                <a:solidFill>
                  <a:srgbClr val="000000"/>
                </a:solidFill>
                <a:latin typeface="Times New Roman" panose="02020603050405020304" pitchFamily="18" charset="0"/>
              </a:rPr>
              <a:t>              </a:t>
            </a:r>
            <a:r>
              <a:rPr lang="en-US" b="1" i="0" u="none" strike="noStrike" baseline="0" dirty="0" err="1">
                <a:solidFill>
                  <a:srgbClr val="000000"/>
                </a:solidFill>
                <a:latin typeface="Times New Roman" panose="02020603050405020304" pitchFamily="18" charset="0"/>
              </a:rPr>
              <a:t>Tilefni</a:t>
            </a:r>
            <a:r>
              <a:rPr lang="en-US" b="1" i="0" u="none" strike="noStrike" baseline="0" dirty="0">
                <a:solidFill>
                  <a:srgbClr val="000000"/>
                </a:solidFill>
                <a:latin typeface="Times New Roman" panose="02020603050405020304" pitchFamily="18" charset="0"/>
              </a:rPr>
              <a:t> </a:t>
            </a:r>
            <a:r>
              <a:rPr lang="en-US" b="1" i="0" u="none" strike="noStrike" baseline="0" dirty="0" err="1">
                <a:solidFill>
                  <a:srgbClr val="000000"/>
                </a:solidFill>
                <a:latin typeface="Times New Roman" panose="02020603050405020304" pitchFamily="18" charset="0"/>
              </a:rPr>
              <a:t>kröfunnar</a:t>
            </a:r>
            <a:r>
              <a:rPr lang="en-US" b="1" i="0" u="none" strike="noStrike" baseline="0" dirty="0">
                <a:solidFill>
                  <a:srgbClr val="000000"/>
                </a:solidFill>
                <a:latin typeface="Times New Roman" panose="02020603050405020304" pitchFamily="18" charset="0"/>
              </a:rPr>
              <a:t> – </a:t>
            </a:r>
            <a:r>
              <a:rPr lang="en-US" b="1" i="0" u="none" strike="noStrike" baseline="0" dirty="0" err="1">
                <a:solidFill>
                  <a:srgbClr val="000000"/>
                </a:solidFill>
                <a:latin typeface="Times New Roman" panose="02020603050405020304" pitchFamily="18" charset="0"/>
              </a:rPr>
              <a:t>framhald</a:t>
            </a:r>
            <a:r>
              <a:rPr lang="en-US" b="1" i="0" u="none" strike="noStrike" baseline="0" dirty="0">
                <a:solidFill>
                  <a:srgbClr val="000000"/>
                </a:solidFill>
                <a:latin typeface="Times New Roman" panose="02020603050405020304" pitchFamily="18" charset="0"/>
              </a:rPr>
              <a:t> </a:t>
            </a:r>
            <a:br>
              <a:rPr lang="en-US" b="1" i="0" u="none" strike="noStrike" baseline="0" dirty="0">
                <a:solidFill>
                  <a:srgbClr val="000000"/>
                </a:solidFill>
                <a:latin typeface="Times New Roman" panose="02020603050405020304" pitchFamily="18" charset="0"/>
              </a:rPr>
            </a:br>
            <a:r>
              <a:rPr lang="en-US" sz="2000" dirty="0">
                <a:solidFill>
                  <a:srgbClr val="000000"/>
                </a:solidFill>
                <a:latin typeface="Times New Roman" panose="02020603050405020304" pitchFamily="18" charset="0"/>
              </a:rPr>
              <a:t>Starfsmannafélag Kópavogs</a:t>
            </a:r>
            <a:r>
              <a:rPr lang="en-US" sz="2000" b="0" i="0" u="none" strike="noStrike" baseline="0" dirty="0">
                <a:solidFill>
                  <a:srgbClr val="000000"/>
                </a:solidFill>
                <a:latin typeface="Times New Roman" panose="02020603050405020304" pitchFamily="18" charset="0"/>
              </a:rPr>
              <a:t> telur </a:t>
            </a:r>
            <a:r>
              <a:rPr lang="en-US" sz="2000" b="0" i="0" u="none" strike="noStrike" baseline="0" dirty="0" err="1">
                <a:solidFill>
                  <a:srgbClr val="000000"/>
                </a:solidFill>
                <a:latin typeface="Times New Roman" panose="02020603050405020304" pitchFamily="18" charset="0"/>
              </a:rPr>
              <a:t>blasa</a:t>
            </a:r>
            <a:r>
              <a:rPr lang="en-US" sz="2000" b="0" i="0" u="none" strike="noStrike" baseline="0" dirty="0">
                <a:solidFill>
                  <a:srgbClr val="000000"/>
                </a:solidFill>
                <a:latin typeface="Times New Roman" panose="02020603050405020304" pitchFamily="18" charset="0"/>
              </a:rPr>
              <a:t> við að slík </a:t>
            </a:r>
            <a:r>
              <a:rPr lang="en-US" sz="2000" b="0" i="0" u="none" strike="noStrike" baseline="0" dirty="0" err="1">
                <a:solidFill>
                  <a:srgbClr val="000000"/>
                </a:solidFill>
                <a:latin typeface="Times New Roman" panose="02020603050405020304" pitchFamily="18" charset="0"/>
              </a:rPr>
              <a:t>mismunun</a:t>
            </a:r>
            <a:r>
              <a:rPr lang="en-US" sz="2000" b="0" i="0" u="none" strike="noStrike" baseline="0" dirty="0">
                <a:solidFill>
                  <a:srgbClr val="000000"/>
                </a:solidFill>
                <a:latin typeface="Times New Roman" panose="02020603050405020304" pitchFamily="18" charset="0"/>
              </a:rPr>
              <a:t> í launum </a:t>
            </a:r>
            <a:r>
              <a:rPr lang="en-US" sz="2000" b="0" i="0" u="none" strike="noStrike" baseline="0" dirty="0" err="1">
                <a:solidFill>
                  <a:srgbClr val="000000"/>
                </a:solidFill>
                <a:latin typeface="Times New Roman" panose="02020603050405020304" pitchFamily="18" charset="0"/>
              </a:rPr>
              <a:t>stangast</a:t>
            </a:r>
            <a:r>
              <a:rPr lang="en-US" sz="2000" b="0" i="0" u="none" strike="noStrike" baseline="0" dirty="0">
                <a:solidFill>
                  <a:srgbClr val="000000"/>
                </a:solidFill>
                <a:latin typeface="Times New Roman" panose="02020603050405020304" pitchFamily="18" charset="0"/>
              </a:rPr>
              <a:t> á við </a:t>
            </a:r>
            <a:r>
              <a:rPr lang="en-US" sz="2000" b="0" i="0" u="none" strike="noStrike" baseline="0" dirty="0" err="1">
                <a:solidFill>
                  <a:srgbClr val="000000"/>
                </a:solidFill>
                <a:latin typeface="Times New Roman" panose="02020603050405020304" pitchFamily="18" charset="0"/>
              </a:rPr>
              <a:t>jafnlaunákvæði</a:t>
            </a:r>
            <a:r>
              <a:rPr lang="en-US" sz="2000" b="0" i="0" u="none" strike="noStrike" baseline="0" dirty="0">
                <a:solidFill>
                  <a:srgbClr val="000000"/>
                </a:solidFill>
                <a:latin typeface="Times New Roman" panose="02020603050405020304" pitchFamily="18" charset="0"/>
              </a:rPr>
              <a:t> </a:t>
            </a:r>
            <a:r>
              <a:rPr lang="en-US" sz="2000" b="0" i="0" u="none" strike="noStrike" baseline="0" dirty="0" err="1">
                <a:solidFill>
                  <a:srgbClr val="000000"/>
                </a:solidFill>
                <a:latin typeface="Times New Roman" panose="02020603050405020304" pitchFamily="18" charset="0"/>
              </a:rPr>
              <a:t>jafnréttislaga</a:t>
            </a:r>
            <a:r>
              <a:rPr lang="en-US" sz="2000" b="0" i="0" u="none" strike="noStrike" baseline="0" dirty="0">
                <a:solidFill>
                  <a:srgbClr val="000000"/>
                </a:solidFill>
                <a:latin typeface="Times New Roman" panose="02020603050405020304" pitchFamily="18" charset="0"/>
              </a:rPr>
              <a:t> og </a:t>
            </a:r>
            <a:r>
              <a:rPr lang="en-US" sz="2000" b="0" i="0" u="none" strike="noStrike" baseline="0" dirty="0" err="1">
                <a:solidFill>
                  <a:srgbClr val="000000"/>
                </a:solidFill>
                <a:latin typeface="Times New Roman" panose="02020603050405020304" pitchFamily="18" charset="0"/>
              </a:rPr>
              <a:t>jafnræðisreglu</a:t>
            </a:r>
            <a:r>
              <a:rPr lang="en-US" sz="2000" b="0" i="0" u="none" strike="noStrike" baseline="0" dirty="0">
                <a:solidFill>
                  <a:srgbClr val="000000"/>
                </a:solidFill>
                <a:latin typeface="Times New Roman" panose="02020603050405020304" pitchFamily="18" charset="0"/>
              </a:rPr>
              <a:t> </a:t>
            </a:r>
            <a:r>
              <a:rPr lang="en-US" sz="2000" b="0" i="0" u="none" strike="noStrike" baseline="0" dirty="0" err="1">
                <a:solidFill>
                  <a:srgbClr val="000000"/>
                </a:solidFill>
                <a:latin typeface="Times New Roman" panose="02020603050405020304" pitchFamily="18" charset="0"/>
              </a:rPr>
              <a:t>stjórnsýslulaga</a:t>
            </a:r>
            <a:r>
              <a:rPr lang="en-US" sz="2000" b="0" i="0" u="none" strike="noStrike" baseline="0" dirty="0">
                <a:solidFill>
                  <a:srgbClr val="000000"/>
                </a:solidFill>
                <a:latin typeface="Times New Roman" panose="02020603050405020304" pitchFamily="18" charset="0"/>
              </a:rPr>
              <a:t> enda skýr </a:t>
            </a:r>
            <a:r>
              <a:rPr lang="en-US" sz="2000" b="0" i="0" u="none" strike="noStrike" baseline="0" dirty="0" err="1">
                <a:solidFill>
                  <a:srgbClr val="000000"/>
                </a:solidFill>
                <a:latin typeface="Times New Roman" panose="02020603050405020304" pitchFamily="18" charset="0"/>
              </a:rPr>
              <a:t>dómaframkvæmd</a:t>
            </a:r>
            <a:r>
              <a:rPr lang="en-US" sz="2000" b="0" i="0" u="none" strike="noStrike" baseline="0" dirty="0">
                <a:solidFill>
                  <a:srgbClr val="000000"/>
                </a:solidFill>
                <a:latin typeface="Times New Roman" panose="02020603050405020304" pitchFamily="18" charset="0"/>
              </a:rPr>
              <a:t> fyrir því að </a:t>
            </a:r>
            <a:r>
              <a:rPr lang="en-US" sz="2000" b="0" i="0" u="none" strike="noStrike" baseline="0" dirty="0" err="1">
                <a:solidFill>
                  <a:srgbClr val="000000"/>
                </a:solidFill>
                <a:latin typeface="Times New Roman" panose="02020603050405020304" pitchFamily="18" charset="0"/>
              </a:rPr>
              <a:t>lagaskylda</a:t>
            </a:r>
            <a:r>
              <a:rPr lang="en-US" sz="2000" b="0" i="0" u="none" strike="noStrike" baseline="0" dirty="0">
                <a:solidFill>
                  <a:srgbClr val="000000"/>
                </a:solidFill>
                <a:latin typeface="Times New Roman" panose="02020603050405020304" pitchFamily="18" charset="0"/>
              </a:rPr>
              <a:t> </a:t>
            </a:r>
            <a:r>
              <a:rPr lang="en-US" sz="2000" b="0" i="0" u="none" strike="noStrike" baseline="0" dirty="0" err="1">
                <a:solidFill>
                  <a:srgbClr val="000000"/>
                </a:solidFill>
                <a:latin typeface="Times New Roman" panose="02020603050405020304" pitchFamily="18" charset="0"/>
              </a:rPr>
              <a:t>hvílir</a:t>
            </a:r>
            <a:r>
              <a:rPr lang="en-US" sz="2000" b="0" i="0" u="none" strike="noStrike" baseline="0" dirty="0">
                <a:solidFill>
                  <a:srgbClr val="000000"/>
                </a:solidFill>
                <a:latin typeface="Times New Roman" panose="02020603050405020304" pitchFamily="18" charset="0"/>
              </a:rPr>
              <a:t> á </a:t>
            </a:r>
            <a:r>
              <a:rPr lang="en-US" sz="2000" b="0" i="0" u="none" strike="noStrike" baseline="0" dirty="0" err="1">
                <a:solidFill>
                  <a:srgbClr val="000000"/>
                </a:solidFill>
                <a:latin typeface="Times New Roman" panose="02020603050405020304" pitchFamily="18" charset="0"/>
              </a:rPr>
              <a:t>atvinnurekendum</a:t>
            </a:r>
            <a:r>
              <a:rPr lang="en-US" sz="2000" b="0" i="0" u="none" strike="noStrike" baseline="0" dirty="0">
                <a:solidFill>
                  <a:srgbClr val="000000"/>
                </a:solidFill>
                <a:latin typeface="Times New Roman" panose="02020603050405020304" pitchFamily="18" charset="0"/>
              </a:rPr>
              <a:t> um að tryggja </a:t>
            </a:r>
            <a:r>
              <a:rPr lang="en-US" sz="2000" b="0" i="0" u="none" strike="noStrike" baseline="0" dirty="0" err="1">
                <a:solidFill>
                  <a:srgbClr val="000000"/>
                </a:solidFill>
                <a:latin typeface="Times New Roman" panose="02020603050405020304" pitchFamily="18" charset="0"/>
              </a:rPr>
              <a:t>jöfn</a:t>
            </a:r>
            <a:r>
              <a:rPr lang="en-US" sz="2000" b="0" i="0" u="none" strike="noStrike" baseline="0" dirty="0">
                <a:solidFill>
                  <a:srgbClr val="000000"/>
                </a:solidFill>
                <a:latin typeface="Times New Roman" panose="02020603050405020304" pitchFamily="18" charset="0"/>
              </a:rPr>
              <a:t> laun og </a:t>
            </a:r>
            <a:r>
              <a:rPr lang="en-US" sz="2000" b="0" i="0" u="none" strike="noStrike" baseline="0" dirty="0" err="1">
                <a:solidFill>
                  <a:srgbClr val="000000"/>
                </a:solidFill>
                <a:latin typeface="Times New Roman" panose="02020603050405020304" pitchFamily="18" charset="0"/>
              </a:rPr>
              <a:t>kjör</a:t>
            </a:r>
            <a:r>
              <a:rPr lang="en-US" sz="2000" b="0" i="0" u="none" strike="noStrike" baseline="0" dirty="0">
                <a:solidFill>
                  <a:srgbClr val="000000"/>
                </a:solidFill>
                <a:latin typeface="Times New Roman" panose="02020603050405020304" pitchFamily="18" charset="0"/>
              </a:rPr>
              <a:t> fyrir </a:t>
            </a:r>
            <a:r>
              <a:rPr lang="en-US" sz="2000" b="0" i="0" u="none" strike="noStrike" baseline="0" dirty="0" err="1">
                <a:solidFill>
                  <a:srgbClr val="000000"/>
                </a:solidFill>
                <a:latin typeface="Times New Roman" panose="02020603050405020304" pitchFamily="18" charset="0"/>
              </a:rPr>
              <a:t>jafnverðmæt</a:t>
            </a:r>
            <a:r>
              <a:rPr lang="en-US" sz="2000" b="0" i="0" u="none" strike="noStrike" baseline="0" dirty="0">
                <a:solidFill>
                  <a:srgbClr val="000000"/>
                </a:solidFill>
                <a:latin typeface="Times New Roman" panose="02020603050405020304" pitchFamily="18" charset="0"/>
              </a:rPr>
              <a:t> og sambærileg störf </a:t>
            </a:r>
            <a:r>
              <a:rPr lang="en-US" sz="2000" b="0" i="0" u="none" strike="noStrike" baseline="0" dirty="0" err="1">
                <a:solidFill>
                  <a:srgbClr val="000000"/>
                </a:solidFill>
                <a:latin typeface="Times New Roman" panose="02020603050405020304" pitchFamily="18" charset="0"/>
              </a:rPr>
              <a:t>óháð</a:t>
            </a:r>
            <a:r>
              <a:rPr lang="en-US" sz="2000" b="0" i="0" u="none" strike="noStrike" baseline="0" dirty="0">
                <a:solidFill>
                  <a:srgbClr val="000000"/>
                </a:solidFill>
                <a:latin typeface="Times New Roman" panose="02020603050405020304" pitchFamily="18" charset="0"/>
              </a:rPr>
              <a:t> </a:t>
            </a:r>
            <a:r>
              <a:rPr lang="en-US" sz="2000" b="0" i="0" u="none" strike="noStrike" baseline="0" dirty="0" err="1">
                <a:solidFill>
                  <a:srgbClr val="000000"/>
                </a:solidFill>
                <a:latin typeface="Times New Roman" panose="02020603050405020304" pitchFamily="18" charset="0"/>
              </a:rPr>
              <a:t>kyni</a:t>
            </a:r>
            <a:r>
              <a:rPr lang="en-US" sz="2000" b="0" i="0" u="none" strike="noStrike" baseline="0" dirty="0">
                <a:solidFill>
                  <a:srgbClr val="000000"/>
                </a:solidFill>
                <a:latin typeface="Times New Roman" panose="02020603050405020304" pitchFamily="18" charset="0"/>
              </a:rPr>
              <a:t> og </a:t>
            </a:r>
            <a:r>
              <a:rPr lang="en-US" sz="2000" b="0" i="0" u="none" strike="noStrike" baseline="0" dirty="0" err="1">
                <a:solidFill>
                  <a:srgbClr val="000000"/>
                </a:solidFill>
                <a:latin typeface="Times New Roman" panose="02020603050405020304" pitchFamily="18" charset="0"/>
              </a:rPr>
              <a:t>óheimilt</a:t>
            </a:r>
            <a:r>
              <a:rPr lang="en-US" sz="2000" b="0" i="0" u="none" strike="noStrike" baseline="0" dirty="0">
                <a:solidFill>
                  <a:srgbClr val="000000"/>
                </a:solidFill>
                <a:latin typeface="Times New Roman" panose="02020603050405020304" pitchFamily="18" charset="0"/>
              </a:rPr>
              <a:t> er að </a:t>
            </a:r>
            <a:r>
              <a:rPr lang="en-US" sz="2000" b="0" i="0" u="none" strike="noStrike" baseline="0" dirty="0" err="1">
                <a:solidFill>
                  <a:srgbClr val="000000"/>
                </a:solidFill>
                <a:latin typeface="Times New Roman" panose="02020603050405020304" pitchFamily="18" charset="0"/>
              </a:rPr>
              <a:t>mismuna</a:t>
            </a:r>
            <a:r>
              <a:rPr lang="en-US" sz="2000" b="0" i="0" u="none" strike="noStrike" baseline="0" dirty="0">
                <a:solidFill>
                  <a:srgbClr val="000000"/>
                </a:solidFill>
                <a:latin typeface="Times New Roman" panose="02020603050405020304" pitchFamily="18" charset="0"/>
              </a:rPr>
              <a:t> fólki í </a:t>
            </a:r>
            <a:r>
              <a:rPr lang="en-US" sz="2000" b="0" i="0" u="none" strike="noStrike" baseline="0" dirty="0" err="1">
                <a:solidFill>
                  <a:srgbClr val="000000"/>
                </a:solidFill>
                <a:latin typeface="Times New Roman" panose="02020603050405020304" pitchFamily="18" charset="0"/>
              </a:rPr>
              <a:t>sambærilegum</a:t>
            </a:r>
            <a:r>
              <a:rPr lang="en-US" sz="2000" b="0" i="0" u="none" strike="noStrike" baseline="0" dirty="0">
                <a:solidFill>
                  <a:srgbClr val="000000"/>
                </a:solidFill>
                <a:latin typeface="Times New Roman" panose="02020603050405020304" pitchFamily="18" charset="0"/>
              </a:rPr>
              <a:t> eða </a:t>
            </a:r>
            <a:r>
              <a:rPr lang="en-US" sz="2000" b="0" i="0" u="none" strike="noStrike" baseline="0" dirty="0" err="1">
                <a:solidFill>
                  <a:srgbClr val="000000"/>
                </a:solidFill>
                <a:latin typeface="Times New Roman" panose="02020603050405020304" pitchFamily="18" charset="0"/>
              </a:rPr>
              <a:t>jafnverðmætum</a:t>
            </a:r>
            <a:r>
              <a:rPr lang="en-US" sz="2000" b="0" i="0" u="none" strike="noStrike" baseline="0" dirty="0">
                <a:solidFill>
                  <a:srgbClr val="000000"/>
                </a:solidFill>
                <a:latin typeface="Times New Roman" panose="02020603050405020304" pitchFamily="18" charset="0"/>
              </a:rPr>
              <a:t> störfum í launum á grundvelli þess að mismunandi </a:t>
            </a:r>
            <a:r>
              <a:rPr lang="en-US" sz="2000" b="0" i="0" u="none" strike="noStrike" baseline="0" dirty="0" err="1">
                <a:solidFill>
                  <a:srgbClr val="000000"/>
                </a:solidFill>
                <a:latin typeface="Times New Roman" panose="02020603050405020304" pitchFamily="18" charset="0"/>
              </a:rPr>
              <a:t>kjarasamningar</a:t>
            </a:r>
            <a:r>
              <a:rPr lang="en-US" sz="2000" b="0" i="0" u="none" strike="noStrike" baseline="0" dirty="0">
                <a:solidFill>
                  <a:srgbClr val="000000"/>
                </a:solidFill>
                <a:latin typeface="Times New Roman" panose="02020603050405020304" pitchFamily="18" charset="0"/>
              </a:rPr>
              <a:t> gildi um </a:t>
            </a:r>
            <a:r>
              <a:rPr lang="en-US" sz="2000" b="0" i="0" u="none" strike="noStrike" baseline="0" dirty="0" err="1">
                <a:solidFill>
                  <a:srgbClr val="000000"/>
                </a:solidFill>
                <a:latin typeface="Times New Roman" panose="02020603050405020304" pitchFamily="18" charset="0"/>
              </a:rPr>
              <a:t>kjör</a:t>
            </a:r>
            <a:r>
              <a:rPr lang="en-US" sz="2000" b="0" i="0" u="none" strike="noStrike" baseline="0" dirty="0">
                <a:solidFill>
                  <a:srgbClr val="000000"/>
                </a:solidFill>
                <a:latin typeface="Times New Roman" panose="02020603050405020304" pitchFamily="18" charset="0"/>
              </a:rPr>
              <a:t> þeirra, sbr. m.a. </a:t>
            </a:r>
            <a:r>
              <a:rPr lang="en-US" sz="2000" b="0" i="0" u="none" strike="noStrike" baseline="0" dirty="0" err="1">
                <a:solidFill>
                  <a:srgbClr val="000000"/>
                </a:solidFill>
                <a:latin typeface="Times New Roman" panose="02020603050405020304" pitchFamily="18" charset="0"/>
              </a:rPr>
              <a:t>dóm</a:t>
            </a:r>
            <a:r>
              <a:rPr lang="en-US" sz="2000" b="0" i="0" u="none" strike="noStrike" baseline="0" dirty="0">
                <a:solidFill>
                  <a:srgbClr val="000000"/>
                </a:solidFill>
                <a:latin typeface="Times New Roman" panose="02020603050405020304" pitchFamily="18" charset="0"/>
              </a:rPr>
              <a:t> </a:t>
            </a:r>
            <a:r>
              <a:rPr lang="en-US" sz="2000" b="0" i="0" u="none" strike="noStrike" baseline="0" dirty="0" err="1">
                <a:solidFill>
                  <a:srgbClr val="000000"/>
                </a:solidFill>
                <a:latin typeface="Times New Roman" panose="02020603050405020304" pitchFamily="18" charset="0"/>
              </a:rPr>
              <a:t>Hæstaréttar</a:t>
            </a:r>
            <a:r>
              <a:rPr lang="en-US" sz="2000" b="0" i="0" u="none" strike="noStrike" baseline="0" dirty="0">
                <a:solidFill>
                  <a:srgbClr val="000000"/>
                </a:solidFill>
                <a:latin typeface="Times New Roman" panose="02020603050405020304" pitchFamily="18" charset="0"/>
              </a:rPr>
              <a:t> nr. 255/1996 (</a:t>
            </a:r>
            <a:r>
              <a:rPr lang="en-US" sz="2000" b="0" i="0" u="none" strike="noStrike" baseline="0" dirty="0" err="1">
                <a:solidFill>
                  <a:srgbClr val="000000"/>
                </a:solidFill>
                <a:latin typeface="Times New Roman" panose="02020603050405020304" pitchFamily="18" charset="0"/>
              </a:rPr>
              <a:t>útsendingarstjórar</a:t>
            </a:r>
            <a:r>
              <a:rPr lang="en-US" sz="2000" b="0" i="0" u="none" strike="noStrike" baseline="0" dirty="0">
                <a:solidFill>
                  <a:srgbClr val="000000"/>
                </a:solidFill>
                <a:latin typeface="Times New Roman" panose="02020603050405020304" pitchFamily="18" charset="0"/>
              </a:rPr>
              <a:t> RÚV).</a:t>
            </a:r>
            <a:endParaRPr lang="en-US" sz="2000" dirty="0"/>
          </a:p>
        </p:txBody>
      </p:sp>
      <p:pic>
        <p:nvPicPr>
          <p:cNvPr id="3" name="Picture 2" descr="Logo, company name&#10;&#10;Description automatically generated">
            <a:extLst>
              <a:ext uri="{FF2B5EF4-FFF2-40B4-BE49-F238E27FC236}">
                <a16:creationId xmlns:a16="http://schemas.microsoft.com/office/drawing/2014/main" id="{523E9C3C-F4CF-B9DD-F449-D0C3DBFBF2BE}"/>
              </a:ext>
            </a:extLst>
          </p:cNvPr>
          <p:cNvPicPr>
            <a:picLocks noChangeAspect="1"/>
          </p:cNvPicPr>
          <p:nvPr/>
        </p:nvPicPr>
        <p:blipFill rotWithShape="1">
          <a:blip r:embed="rId2">
            <a:extLst>
              <a:ext uri="{28A0092B-C50C-407E-A947-70E740481C1C}">
                <a14:useLocalDpi xmlns:a14="http://schemas.microsoft.com/office/drawing/2010/main" val="0"/>
              </a:ext>
            </a:extLst>
          </a:blip>
          <a:srcRect t="7061" r="-3" b="-3"/>
          <a:stretch/>
        </p:blipFill>
        <p:spPr>
          <a:xfrm>
            <a:off x="838200" y="365125"/>
            <a:ext cx="1358521" cy="1325563"/>
          </a:xfrm>
          <a:prstGeom prst="rect">
            <a:avLst/>
          </a:prstGeom>
        </p:spPr>
      </p:pic>
      <p:pic>
        <p:nvPicPr>
          <p:cNvPr id="7" name="Picture 6" descr="A picture containing diagram&#10;&#10;Description automatically generated">
            <a:extLst>
              <a:ext uri="{FF2B5EF4-FFF2-40B4-BE49-F238E27FC236}">
                <a16:creationId xmlns:a16="http://schemas.microsoft.com/office/drawing/2014/main" id="{B8D5E6F1-D2F7-699A-7B17-A4DD3C7970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5416" y="4764946"/>
            <a:ext cx="3699545" cy="1849771"/>
          </a:xfrm>
          <a:prstGeom prst="rect">
            <a:avLst/>
          </a:prstGeom>
        </p:spPr>
      </p:pic>
    </p:spTree>
    <p:extLst>
      <p:ext uri="{BB962C8B-B14F-4D97-AF65-F5344CB8AC3E}">
        <p14:creationId xmlns:p14="http://schemas.microsoft.com/office/powerpoint/2010/main" val="3354452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880F3-D045-CDFB-EEFE-5F9E8C15DB9F}"/>
              </a:ext>
            </a:extLst>
          </p:cNvPr>
          <p:cNvSpPr>
            <a:spLocks noGrp="1"/>
          </p:cNvSpPr>
          <p:nvPr>
            <p:ph type="title"/>
          </p:nvPr>
        </p:nvSpPr>
        <p:spPr>
          <a:xfrm>
            <a:off x="838200" y="365125"/>
            <a:ext cx="10515600" cy="5909840"/>
          </a:xfrm>
        </p:spPr>
        <p:txBody>
          <a:bodyPr>
            <a:normAutofit/>
          </a:bodyPr>
          <a:lstStyle/>
          <a:p>
            <a:pPr>
              <a:lnSpc>
                <a:spcPct val="150000"/>
              </a:lnSpc>
            </a:pPr>
            <a:br>
              <a:rPr lang="is-IS" b="1" kern="0" dirty="0">
                <a:effectLst/>
                <a:latin typeface="Times New Roman" panose="02020603050405020304" pitchFamily="18" charset="0"/>
                <a:ea typeface="Times New Roman" panose="02020603050405020304" pitchFamily="18" charset="0"/>
              </a:rPr>
            </a:br>
            <a:r>
              <a:rPr lang="is-IS" b="1" kern="0" dirty="0">
                <a:effectLst/>
                <a:latin typeface="Times New Roman" panose="02020603050405020304" pitchFamily="18" charset="0"/>
                <a:ea typeface="Times New Roman" panose="02020603050405020304" pitchFamily="18" charset="0"/>
              </a:rPr>
              <a:t>               Félagsmannasjóð</a:t>
            </a:r>
            <a:br>
              <a:rPr lang="is-IS" b="1" kern="0" dirty="0">
                <a:effectLst/>
                <a:latin typeface="Times New Roman" panose="02020603050405020304" pitchFamily="18" charset="0"/>
                <a:ea typeface="Times New Roman" panose="02020603050405020304" pitchFamily="18" charset="0"/>
              </a:rPr>
            </a:br>
            <a:br>
              <a:rPr lang="is-IS" b="1" kern="0" dirty="0">
                <a:effectLst/>
                <a:latin typeface="Times New Roman" panose="02020603050405020304" pitchFamily="18" charset="0"/>
                <a:ea typeface="Times New Roman" panose="02020603050405020304" pitchFamily="18" charset="0"/>
              </a:rPr>
            </a:br>
            <a:r>
              <a:rPr lang="is-IS" sz="2000" kern="0" dirty="0">
                <a:effectLst/>
                <a:latin typeface="Times New Roman" panose="02020603050405020304" pitchFamily="18" charset="0"/>
                <a:ea typeface="Times New Roman" panose="02020603050405020304" pitchFamily="18" charset="0"/>
              </a:rPr>
              <a:t>Félagsmannasjóðurinn Katla </a:t>
            </a:r>
            <a:r>
              <a:rPr lang="is-IS" sz="2000" kern="0" dirty="0">
                <a:latin typeface="Times New Roman" panose="02020603050405020304" pitchFamily="18" charset="0"/>
                <a:ea typeface="Times New Roman" panose="02020603050405020304" pitchFamily="18" charset="0"/>
              </a:rPr>
              <a:t>e</a:t>
            </a:r>
            <a:r>
              <a:rPr lang="is-IS" sz="2000" dirty="0">
                <a:effectLst/>
                <a:latin typeface="Times New Roman" panose="02020603050405020304" pitchFamily="18" charset="0"/>
                <a:ea typeface="Times New Roman" panose="02020603050405020304" pitchFamily="18" charset="0"/>
              </a:rPr>
              <a:t>r nýr sjóður og kom inn í síðustu kjarasamningum 2020 þar sem launagreiðandi greiðir 1,24% af heildarlaunum starfsmanna. Sjóður þessi greiðist út 1. febrúar ár hvert.</a:t>
            </a:r>
            <a:br>
              <a:rPr lang="en-US" sz="2000" dirty="0">
                <a:effectLst/>
                <a:latin typeface="Times New Roman" panose="02020603050405020304" pitchFamily="18" charset="0"/>
                <a:ea typeface="Times New Roman" panose="02020603050405020304" pitchFamily="18" charset="0"/>
              </a:rPr>
            </a:br>
            <a:endParaRPr lang="en-US" sz="2000" dirty="0"/>
          </a:p>
        </p:txBody>
      </p:sp>
      <p:pic>
        <p:nvPicPr>
          <p:cNvPr id="3" name="Picture 2" descr="Logo, company name&#10;&#10;Description automatically generated">
            <a:extLst>
              <a:ext uri="{FF2B5EF4-FFF2-40B4-BE49-F238E27FC236}">
                <a16:creationId xmlns:a16="http://schemas.microsoft.com/office/drawing/2014/main" id="{523E9C3C-F4CF-B9DD-F449-D0C3DBFBF2BE}"/>
              </a:ext>
            </a:extLst>
          </p:cNvPr>
          <p:cNvPicPr>
            <a:picLocks noChangeAspect="1"/>
          </p:cNvPicPr>
          <p:nvPr/>
        </p:nvPicPr>
        <p:blipFill rotWithShape="1">
          <a:blip r:embed="rId2">
            <a:extLst>
              <a:ext uri="{28A0092B-C50C-407E-A947-70E740481C1C}">
                <a14:useLocalDpi xmlns:a14="http://schemas.microsoft.com/office/drawing/2010/main" val="0"/>
              </a:ext>
            </a:extLst>
          </a:blip>
          <a:srcRect t="7061" r="-3" b="-3"/>
          <a:stretch/>
        </p:blipFill>
        <p:spPr>
          <a:xfrm>
            <a:off x="838200" y="365125"/>
            <a:ext cx="1358521" cy="1325563"/>
          </a:xfrm>
          <a:prstGeom prst="rect">
            <a:avLst/>
          </a:prstGeom>
        </p:spPr>
      </p:pic>
      <p:pic>
        <p:nvPicPr>
          <p:cNvPr id="5" name="Picture 4" descr="Logo&#10;&#10;Description automatically generated">
            <a:extLst>
              <a:ext uri="{FF2B5EF4-FFF2-40B4-BE49-F238E27FC236}">
                <a16:creationId xmlns:a16="http://schemas.microsoft.com/office/drawing/2014/main" id="{206EC011-175F-AEBA-73F6-7FD99A3F4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0454" y="583035"/>
            <a:ext cx="2593899" cy="2600567"/>
          </a:xfrm>
          <a:prstGeom prst="rect">
            <a:avLst/>
          </a:prstGeom>
        </p:spPr>
      </p:pic>
    </p:spTree>
    <p:extLst>
      <p:ext uri="{BB962C8B-B14F-4D97-AF65-F5344CB8AC3E}">
        <p14:creationId xmlns:p14="http://schemas.microsoft.com/office/powerpoint/2010/main" val="323769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880F3-D045-CDFB-EEFE-5F9E8C15DB9F}"/>
              </a:ext>
            </a:extLst>
          </p:cNvPr>
          <p:cNvSpPr>
            <a:spLocks noGrp="1"/>
          </p:cNvSpPr>
          <p:nvPr>
            <p:ph type="title"/>
          </p:nvPr>
        </p:nvSpPr>
        <p:spPr>
          <a:xfrm>
            <a:off x="838200" y="365125"/>
            <a:ext cx="10515600" cy="5909840"/>
          </a:xfrm>
        </p:spPr>
        <p:txBody>
          <a:bodyPr>
            <a:normAutofit/>
          </a:bodyPr>
          <a:lstStyle/>
          <a:p>
            <a:r>
              <a:rPr lang="is-IS" b="1" kern="0" dirty="0">
                <a:effectLst/>
                <a:latin typeface="Times New Roman" panose="02020603050405020304" pitchFamily="18" charset="0"/>
                <a:ea typeface="Times New Roman" panose="02020603050405020304" pitchFamily="18" charset="0"/>
              </a:rPr>
              <a:t>                Málefni skrifstofu</a:t>
            </a:r>
            <a:br>
              <a:rPr lang="is-IS" b="1" kern="0" dirty="0">
                <a:effectLst/>
                <a:latin typeface="Times New Roman" panose="02020603050405020304" pitchFamily="18" charset="0"/>
                <a:ea typeface="Times New Roman" panose="02020603050405020304" pitchFamily="18" charset="0"/>
              </a:rPr>
            </a:br>
            <a:br>
              <a:rPr lang="is-IS" b="1" kern="0" dirty="0">
                <a:effectLst/>
                <a:latin typeface="Times New Roman" panose="02020603050405020304" pitchFamily="18" charset="0"/>
                <a:ea typeface="Times New Roman" panose="02020603050405020304" pitchFamily="18" charset="0"/>
              </a:rPr>
            </a:br>
            <a:r>
              <a:rPr lang="is-IS" sz="1800" dirty="0">
                <a:effectLst/>
                <a:latin typeface="Times New Roman" panose="02020603050405020304" pitchFamily="18" charset="0"/>
                <a:ea typeface="Times New Roman" panose="02020603050405020304" pitchFamily="18" charset="0"/>
              </a:rPr>
              <a:t>Starfsemi félagsins er til húsa í Bæjarlind 14 í Kópavogi. Starfsmenn skrifstofu er þrír talsins, það eru:</a:t>
            </a:r>
            <a:br>
              <a:rPr lang="en-US" sz="1800" dirty="0">
                <a:effectLst/>
                <a:latin typeface="Times New Roman" panose="02020603050405020304" pitchFamily="18" charset="0"/>
                <a:ea typeface="Times New Roman" panose="02020603050405020304" pitchFamily="18" charset="0"/>
              </a:rPr>
            </a:br>
            <a:br>
              <a:rPr lang="is-IS" b="1" kern="0" dirty="0">
                <a:effectLst/>
                <a:latin typeface="Times New Roman" panose="02020603050405020304" pitchFamily="18" charset="0"/>
                <a:ea typeface="Times New Roman" panose="02020603050405020304" pitchFamily="18" charset="0"/>
              </a:rPr>
            </a:br>
            <a:br>
              <a:rPr lang="is-IS" b="1" kern="0" dirty="0">
                <a:effectLst/>
                <a:latin typeface="Times New Roman" panose="02020603050405020304" pitchFamily="18" charset="0"/>
                <a:ea typeface="Times New Roman" panose="02020603050405020304" pitchFamily="18" charset="0"/>
              </a:rPr>
            </a:br>
            <a:r>
              <a:rPr lang="is-IS" sz="2000" kern="0" dirty="0">
                <a:effectLst/>
                <a:latin typeface="Times New Roman" panose="02020603050405020304" pitchFamily="18" charset="0"/>
                <a:ea typeface="Times New Roman" panose="02020603050405020304" pitchFamily="18" charset="0"/>
              </a:rPr>
              <a:t> </a:t>
            </a:r>
            <a:br>
              <a:rPr lang="is-IS" b="1" kern="0" dirty="0">
                <a:effectLst/>
                <a:latin typeface="Times New Roman" panose="02020603050405020304" pitchFamily="18" charset="0"/>
                <a:ea typeface="Times New Roman" panose="02020603050405020304" pitchFamily="18" charset="0"/>
              </a:rPr>
            </a:br>
            <a:endParaRPr lang="en-US" dirty="0"/>
          </a:p>
        </p:txBody>
      </p:sp>
      <p:pic>
        <p:nvPicPr>
          <p:cNvPr id="3" name="Picture 2" descr="Logo, company name&#10;&#10;Description automatically generated">
            <a:extLst>
              <a:ext uri="{FF2B5EF4-FFF2-40B4-BE49-F238E27FC236}">
                <a16:creationId xmlns:a16="http://schemas.microsoft.com/office/drawing/2014/main" id="{523E9C3C-F4CF-B9DD-F449-D0C3DBFBF2BE}"/>
              </a:ext>
            </a:extLst>
          </p:cNvPr>
          <p:cNvPicPr>
            <a:picLocks noChangeAspect="1"/>
          </p:cNvPicPr>
          <p:nvPr/>
        </p:nvPicPr>
        <p:blipFill rotWithShape="1">
          <a:blip r:embed="rId2">
            <a:extLst>
              <a:ext uri="{28A0092B-C50C-407E-A947-70E740481C1C}">
                <a14:useLocalDpi xmlns:a14="http://schemas.microsoft.com/office/drawing/2010/main" val="0"/>
              </a:ext>
            </a:extLst>
          </a:blip>
          <a:srcRect t="7061" r="-3" b="-3"/>
          <a:stretch/>
        </p:blipFill>
        <p:spPr>
          <a:xfrm>
            <a:off x="838200" y="365125"/>
            <a:ext cx="1358521" cy="1325563"/>
          </a:xfrm>
          <a:prstGeom prst="rect">
            <a:avLst/>
          </a:prstGeom>
        </p:spPr>
      </p:pic>
      <p:pic>
        <p:nvPicPr>
          <p:cNvPr id="5" name="Picture 4">
            <a:extLst>
              <a:ext uri="{FF2B5EF4-FFF2-40B4-BE49-F238E27FC236}">
                <a16:creationId xmlns:a16="http://schemas.microsoft.com/office/drawing/2014/main" id="{2659AEDC-2424-EF63-9B71-8FB0E32E8E46}"/>
              </a:ext>
            </a:extLst>
          </p:cNvPr>
          <p:cNvPicPr>
            <a:picLocks noChangeAspect="1"/>
          </p:cNvPicPr>
          <p:nvPr/>
        </p:nvPicPr>
        <p:blipFill>
          <a:blip r:embed="rId3"/>
          <a:stretch>
            <a:fillRect/>
          </a:stretch>
        </p:blipFill>
        <p:spPr>
          <a:xfrm>
            <a:off x="1517460" y="3238487"/>
            <a:ext cx="8632272" cy="2904029"/>
          </a:xfrm>
          <a:prstGeom prst="rect">
            <a:avLst/>
          </a:prstGeom>
        </p:spPr>
      </p:pic>
    </p:spTree>
    <p:extLst>
      <p:ext uri="{BB962C8B-B14F-4D97-AF65-F5344CB8AC3E}">
        <p14:creationId xmlns:p14="http://schemas.microsoft.com/office/powerpoint/2010/main" val="31948179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880F3-D045-CDFB-EEFE-5F9E8C15DB9F}"/>
              </a:ext>
            </a:extLst>
          </p:cNvPr>
          <p:cNvSpPr>
            <a:spLocks noGrp="1"/>
          </p:cNvSpPr>
          <p:nvPr>
            <p:ph type="title"/>
          </p:nvPr>
        </p:nvSpPr>
        <p:spPr>
          <a:xfrm>
            <a:off x="838200" y="365125"/>
            <a:ext cx="10515600" cy="5909840"/>
          </a:xfrm>
        </p:spPr>
        <p:txBody>
          <a:bodyPr>
            <a:normAutofit fontScale="90000"/>
          </a:bodyPr>
          <a:lstStyle/>
          <a:p>
            <a:pPr>
              <a:lnSpc>
                <a:spcPct val="150000"/>
              </a:lnSpc>
            </a:pPr>
            <a:r>
              <a:rPr lang="is-IS" b="1" kern="0" dirty="0">
                <a:effectLst/>
                <a:latin typeface="Times New Roman" panose="02020603050405020304" pitchFamily="18" charset="0"/>
                <a:ea typeface="Times New Roman" panose="02020603050405020304" pitchFamily="18" charset="0"/>
              </a:rPr>
              <a:t>                    Trúnaðarmenn </a:t>
            </a:r>
            <a:br>
              <a:rPr lang="is-IS" sz="1200" b="1" kern="0" dirty="0">
                <a:effectLst/>
                <a:latin typeface="Times New Roman" panose="02020603050405020304" pitchFamily="18" charset="0"/>
                <a:ea typeface="Times New Roman" panose="02020603050405020304" pitchFamily="18" charset="0"/>
              </a:rPr>
            </a:br>
            <a:br>
              <a:rPr lang="is-IS" b="1" kern="0" dirty="0">
                <a:effectLst/>
                <a:latin typeface="Times New Roman" panose="02020603050405020304" pitchFamily="18" charset="0"/>
                <a:ea typeface="Times New Roman" panose="02020603050405020304" pitchFamily="18" charset="0"/>
              </a:rPr>
            </a:br>
            <a:r>
              <a:rPr lang="is-IS" sz="2200" dirty="0" err="1">
                <a:effectLst/>
                <a:latin typeface="Times New Roman" panose="02020603050405020304" pitchFamily="18" charset="0"/>
                <a:ea typeface="Times New Roman" panose="02020603050405020304" pitchFamily="18" charset="0"/>
              </a:rPr>
              <a:t>Trúnaðarmenn</a:t>
            </a:r>
            <a:r>
              <a:rPr lang="is-IS" sz="2200" dirty="0">
                <a:effectLst/>
                <a:latin typeface="Times New Roman" panose="02020603050405020304" pitchFamily="18" charset="0"/>
                <a:ea typeface="Times New Roman" panose="02020603050405020304" pitchFamily="18" charset="0"/>
              </a:rPr>
              <a:t> hafa ákveðnu hlutverki að gegna fyrir okkur öll og þeirra störf má alls ekki vanmeta. Þeir eru og eiga að vera tengiliðir stjórnar og félagsmanna innan starfsstöðvanna. Það hefur mætt töluvert á trúnaðarmönnum undanfarið og hafa þeir sýnt það og sannað eina ferðina enn hvað þau eru öflugur hópur. Að undanförum hefur verið mikið samtal milli trúnaðarmanna og stéttarfélagsins og fundað ört, mæting hefur verið með besta móti og mikill baráttu andi.</a:t>
            </a:r>
            <a:br>
              <a:rPr lang="is-IS" sz="2200" dirty="0">
                <a:effectLst/>
                <a:latin typeface="Times New Roman" panose="02020603050405020304" pitchFamily="18" charset="0"/>
                <a:ea typeface="Times New Roman" panose="02020603050405020304" pitchFamily="18" charset="0"/>
              </a:rPr>
            </a:br>
            <a:r>
              <a:rPr lang="is-IS" sz="2200" dirty="0">
                <a:effectLst/>
                <a:latin typeface="Times New Roman" panose="02020603050405020304" pitchFamily="18" charset="0"/>
                <a:ea typeface="Times New Roman" panose="02020603050405020304" pitchFamily="18" charset="0"/>
              </a:rPr>
              <a:t>Það er aðdáunarvert að fylgjast með krafti, þori og þrautseigju þeirra í baráttunni fyrir jöfnuði. Hjá okkur eru starfandi um 40 trúnaðarmenn og vil ég hér nota tækifærið fyrir hönd stjórnarinnar og þakka þeim öllum fyrir vel unnin störf í þágu félagsins. </a:t>
            </a:r>
            <a:br>
              <a:rPr lang="en-US" sz="1800" dirty="0">
                <a:effectLst/>
                <a:latin typeface="Times New Roman" panose="02020603050405020304" pitchFamily="18" charset="0"/>
                <a:ea typeface="Times New Roman" panose="02020603050405020304" pitchFamily="18" charset="0"/>
              </a:rPr>
            </a:br>
            <a:endParaRPr lang="en-US" dirty="0"/>
          </a:p>
        </p:txBody>
      </p:sp>
      <p:pic>
        <p:nvPicPr>
          <p:cNvPr id="3" name="Picture 2" descr="Logo, company name&#10;&#10;Description automatically generated">
            <a:extLst>
              <a:ext uri="{FF2B5EF4-FFF2-40B4-BE49-F238E27FC236}">
                <a16:creationId xmlns:a16="http://schemas.microsoft.com/office/drawing/2014/main" id="{523E9C3C-F4CF-B9DD-F449-D0C3DBFBF2BE}"/>
              </a:ext>
            </a:extLst>
          </p:cNvPr>
          <p:cNvPicPr>
            <a:picLocks noChangeAspect="1"/>
          </p:cNvPicPr>
          <p:nvPr/>
        </p:nvPicPr>
        <p:blipFill rotWithShape="1">
          <a:blip r:embed="rId2">
            <a:extLst>
              <a:ext uri="{28A0092B-C50C-407E-A947-70E740481C1C}">
                <a14:useLocalDpi xmlns:a14="http://schemas.microsoft.com/office/drawing/2010/main" val="0"/>
              </a:ext>
            </a:extLst>
          </a:blip>
          <a:srcRect t="7061" r="-3" b="-3"/>
          <a:stretch/>
        </p:blipFill>
        <p:spPr>
          <a:xfrm>
            <a:off x="838200" y="365125"/>
            <a:ext cx="1358521" cy="1325563"/>
          </a:xfrm>
          <a:prstGeom prst="rect">
            <a:avLst/>
          </a:prstGeom>
        </p:spPr>
      </p:pic>
    </p:spTree>
    <p:extLst>
      <p:ext uri="{BB962C8B-B14F-4D97-AF65-F5344CB8AC3E}">
        <p14:creationId xmlns:p14="http://schemas.microsoft.com/office/powerpoint/2010/main" val="936900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880F3-D045-CDFB-EEFE-5F9E8C15DB9F}"/>
              </a:ext>
            </a:extLst>
          </p:cNvPr>
          <p:cNvSpPr>
            <a:spLocks noGrp="1"/>
          </p:cNvSpPr>
          <p:nvPr>
            <p:ph type="title"/>
          </p:nvPr>
        </p:nvSpPr>
        <p:spPr>
          <a:xfrm>
            <a:off x="838200" y="365125"/>
            <a:ext cx="10515600" cy="5909840"/>
          </a:xfrm>
        </p:spPr>
        <p:txBody>
          <a:bodyPr>
            <a:normAutofit fontScale="90000"/>
          </a:bodyPr>
          <a:lstStyle/>
          <a:p>
            <a:pPr>
              <a:lnSpc>
                <a:spcPct val="150000"/>
              </a:lnSpc>
            </a:pPr>
            <a:r>
              <a:rPr lang="en-US" b="1" dirty="0"/>
              <a:t>                                 </a:t>
            </a:r>
            <a:br>
              <a:rPr lang="en-US" b="1" dirty="0"/>
            </a:br>
            <a:r>
              <a:rPr lang="en-US" b="1" dirty="0"/>
              <a:t>                                  Lokaorð</a:t>
            </a:r>
            <a:br>
              <a:rPr lang="en-US" b="1" dirty="0"/>
            </a:br>
            <a:r>
              <a:rPr lang="is-IS" sz="1800" dirty="0">
                <a:effectLst/>
                <a:latin typeface="Times New Roman" panose="02020603050405020304" pitchFamily="18" charset="0"/>
                <a:ea typeface="Times New Roman" panose="02020603050405020304" pitchFamily="18" charset="0"/>
              </a:rPr>
              <a:t>Kæru félagar. </a:t>
            </a:r>
            <a:br>
              <a:rPr lang="is-IS" sz="1800" dirty="0">
                <a:effectLst/>
                <a:latin typeface="Times New Roman" panose="02020603050405020304" pitchFamily="18" charset="0"/>
                <a:ea typeface="Times New Roman" panose="02020603050405020304" pitchFamily="18" charset="0"/>
              </a:rPr>
            </a:br>
            <a:r>
              <a:rPr lang="is-IS" sz="1800" dirty="0">
                <a:effectLst/>
                <a:latin typeface="Times New Roman" panose="02020603050405020304" pitchFamily="18" charset="0"/>
                <a:ea typeface="Times New Roman" panose="02020603050405020304" pitchFamily="18" charset="0"/>
              </a:rPr>
              <a:t>Við erum lögð af stað í baráttu, baráttu sem er réttlát, færir okkur jöfnuð og velferð. Verkalýðsbarátta snýst í grunninn um réttlæti, jöfnuð og velferð. Það er rauði þráðurinn í baráttu okkar. Verkalýðshreyfingin er í raun ekki að berjast fyrir neinu öðru. Þess vegna sætir það stundum furðu hversu erfitt það getur verið að ná þessu í gegn í samningum við vinnuveitendur. Það er því alveg ljóst að hér þarf verk að vinna. Ekki síst fyrir verkalýðshreyfinguna en ekki síður almenning sem þarf að styðja þessa baráttu. Ef almenningur vill sjá framfarir í átt að auknu réttlæti, meiri jöfnuð og bættri velferð þá er tækifærið núna. Við krefjumst þess að </a:t>
            </a:r>
            <a:r>
              <a:rPr lang="is-IS" sz="1800" dirty="0" err="1">
                <a:effectLst/>
                <a:latin typeface="Times New Roman" panose="02020603050405020304" pitchFamily="18" charset="0"/>
                <a:ea typeface="Times New Roman" panose="02020603050405020304" pitchFamily="18" charset="0"/>
              </a:rPr>
              <a:t>sö,u</a:t>
            </a:r>
            <a:r>
              <a:rPr lang="is-IS" sz="1800">
                <a:effectLst/>
                <a:latin typeface="Times New Roman" panose="02020603050405020304" pitchFamily="18" charset="0"/>
                <a:ea typeface="Times New Roman" panose="02020603050405020304" pitchFamily="18" charset="0"/>
              </a:rPr>
              <a:t> jöfn </a:t>
            </a:r>
            <a:r>
              <a:rPr lang="is-IS" sz="1800" dirty="0">
                <a:effectLst/>
                <a:latin typeface="Times New Roman" panose="02020603050405020304" pitchFamily="18" charset="0"/>
                <a:ea typeface="Times New Roman" panose="02020603050405020304" pitchFamily="18" charset="0"/>
              </a:rPr>
              <a:t>laun verði greidd fyrir sömu störf. </a:t>
            </a:r>
            <a:br>
              <a:rPr lang="is-IS" sz="1800" dirty="0">
                <a:effectLst/>
                <a:latin typeface="Times New Roman" panose="02020603050405020304" pitchFamily="18" charset="0"/>
                <a:ea typeface="Times New Roman" panose="02020603050405020304" pitchFamily="18" charset="0"/>
              </a:rPr>
            </a:br>
            <a:br>
              <a:rPr lang="is-IS" sz="1800" dirty="0">
                <a:effectLst/>
                <a:latin typeface="Times New Roman" panose="02020603050405020304" pitchFamily="18" charset="0"/>
                <a:ea typeface="Times New Roman" panose="02020603050405020304" pitchFamily="18" charset="0"/>
              </a:rPr>
            </a:br>
            <a:br>
              <a:rPr lang="is-IS" sz="1800" dirty="0">
                <a:effectLst/>
                <a:latin typeface="Times New Roman" panose="02020603050405020304" pitchFamily="18" charset="0"/>
                <a:ea typeface="Times New Roman" panose="02020603050405020304" pitchFamily="18" charset="0"/>
              </a:rPr>
            </a:br>
            <a:r>
              <a:rPr lang="is-IS" sz="1800" dirty="0">
                <a:effectLst/>
                <a:latin typeface="Times New Roman" panose="02020603050405020304" pitchFamily="18" charset="0"/>
                <a:ea typeface="Times New Roman" panose="02020603050405020304" pitchFamily="18" charset="0"/>
              </a:rPr>
              <a:t>Fyrir hönd stjórnar, Marta Ólöf Jónsdóttir </a:t>
            </a:r>
            <a:br>
              <a:rPr lang="is-IS" sz="1800" dirty="0">
                <a:effectLst/>
                <a:latin typeface="Times New Roman" panose="02020603050405020304" pitchFamily="18" charset="0"/>
                <a:ea typeface="Times New Roman" panose="02020603050405020304" pitchFamily="18" charset="0"/>
              </a:rPr>
            </a:br>
            <a:r>
              <a:rPr lang="is-IS" sz="1800" dirty="0">
                <a:effectLst/>
                <a:latin typeface="Times New Roman" panose="02020603050405020304" pitchFamily="18" charset="0"/>
                <a:ea typeface="Times New Roman" panose="02020603050405020304" pitchFamily="18" charset="0"/>
              </a:rPr>
              <a:t>Góðar stundir. </a:t>
            </a:r>
            <a:br>
              <a:rPr lang="en-US" sz="1800" dirty="0">
                <a:effectLst/>
                <a:latin typeface="Times New Roman" panose="02020603050405020304" pitchFamily="18" charset="0"/>
                <a:ea typeface="Times New Roman" panose="02020603050405020304" pitchFamily="18" charset="0"/>
              </a:rPr>
            </a:br>
            <a:endParaRPr lang="en-US" b="1" dirty="0"/>
          </a:p>
        </p:txBody>
      </p:sp>
      <p:pic>
        <p:nvPicPr>
          <p:cNvPr id="3" name="Picture 2" descr="Logo, company name&#10;&#10;Description automatically generated">
            <a:extLst>
              <a:ext uri="{FF2B5EF4-FFF2-40B4-BE49-F238E27FC236}">
                <a16:creationId xmlns:a16="http://schemas.microsoft.com/office/drawing/2014/main" id="{523E9C3C-F4CF-B9DD-F449-D0C3DBFBF2BE}"/>
              </a:ext>
            </a:extLst>
          </p:cNvPr>
          <p:cNvPicPr>
            <a:picLocks noChangeAspect="1"/>
          </p:cNvPicPr>
          <p:nvPr/>
        </p:nvPicPr>
        <p:blipFill rotWithShape="1">
          <a:blip r:embed="rId2">
            <a:extLst>
              <a:ext uri="{28A0092B-C50C-407E-A947-70E740481C1C}">
                <a14:useLocalDpi xmlns:a14="http://schemas.microsoft.com/office/drawing/2010/main" val="0"/>
              </a:ext>
            </a:extLst>
          </a:blip>
          <a:srcRect t="7061" r="-3" b="-3"/>
          <a:stretch/>
        </p:blipFill>
        <p:spPr>
          <a:xfrm>
            <a:off x="838200" y="365125"/>
            <a:ext cx="1358521" cy="1325563"/>
          </a:xfrm>
          <a:prstGeom prst="rect">
            <a:avLst/>
          </a:prstGeom>
        </p:spPr>
      </p:pic>
    </p:spTree>
    <p:extLst>
      <p:ext uri="{BB962C8B-B14F-4D97-AF65-F5344CB8AC3E}">
        <p14:creationId xmlns:p14="http://schemas.microsoft.com/office/powerpoint/2010/main" val="2767150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880F3-D045-CDFB-EEFE-5F9E8C15DB9F}"/>
              </a:ext>
            </a:extLst>
          </p:cNvPr>
          <p:cNvSpPr>
            <a:spLocks noGrp="1"/>
          </p:cNvSpPr>
          <p:nvPr>
            <p:ph type="title"/>
          </p:nvPr>
        </p:nvSpPr>
        <p:spPr>
          <a:xfrm>
            <a:off x="838200" y="365125"/>
            <a:ext cx="10515600" cy="5909840"/>
          </a:xfrm>
        </p:spPr>
        <p:txBody>
          <a:bodyPr>
            <a:normAutofit fontScale="90000"/>
          </a:bodyPr>
          <a:lstStyle/>
          <a:p>
            <a:pPr>
              <a:lnSpc>
                <a:spcPct val="150000"/>
              </a:lnSpc>
              <a:spcAft>
                <a:spcPts val="1015"/>
              </a:spcAft>
            </a:pPr>
            <a:br>
              <a:rPr lang="en-US" sz="4400" b="1" dirty="0">
                <a:solidFill>
                  <a:schemeClr val="accent5">
                    <a:lumMod val="50000"/>
                  </a:schemeClr>
                </a:solidFill>
              </a:rPr>
            </a:br>
            <a:r>
              <a:rPr lang="en-US" sz="4400" b="1" dirty="0">
                <a:solidFill>
                  <a:schemeClr val="accent5">
                    <a:lumMod val="50000"/>
                  </a:schemeClr>
                </a:solidFill>
              </a:rPr>
              <a:t>                                        BSRB</a:t>
            </a:r>
            <a:br>
              <a:rPr lang="en-US" sz="4400" b="1" dirty="0">
                <a:solidFill>
                  <a:schemeClr val="accent5">
                    <a:lumMod val="50000"/>
                  </a:schemeClr>
                </a:solidFill>
              </a:rPr>
            </a:br>
            <a:br>
              <a:rPr lang="en-US" sz="1200" b="1" dirty="0">
                <a:solidFill>
                  <a:schemeClr val="accent5">
                    <a:lumMod val="50000"/>
                  </a:schemeClr>
                </a:solidFill>
              </a:rPr>
            </a:br>
            <a:r>
              <a:rPr lang="en-US" sz="1600" dirty="0">
                <a:latin typeface="Times New Roman" panose="02020603050405020304" pitchFamily="18" charset="0"/>
                <a:cs typeface="Times New Roman" panose="02020603050405020304" pitchFamily="18" charset="0"/>
              </a:rPr>
              <a:t>Það eru sex</a:t>
            </a:r>
            <a:r>
              <a:rPr lang="is-IS" sz="1600" dirty="0">
                <a:effectLst/>
                <a:latin typeface="Times New Roman" panose="02020603050405020304" pitchFamily="18" charset="0"/>
                <a:ea typeface="Times New Roman" panose="02020603050405020304" pitchFamily="18" charset="0"/>
                <a:cs typeface="Times New Roman" panose="02020603050405020304" pitchFamily="18" charset="0"/>
              </a:rPr>
              <a:t> starfsnefndir á vegum BSRB og á SfK fulltrúa í þessum öllum nefndum.</a:t>
            </a:r>
            <a:br>
              <a:rPr lang="en-US" sz="1600" dirty="0">
                <a:effectLst/>
                <a:latin typeface="Times New Roman" panose="02020603050405020304" pitchFamily="18" charset="0"/>
                <a:ea typeface="Times New Roman" panose="02020603050405020304" pitchFamily="18" charset="0"/>
              </a:rPr>
            </a:br>
            <a:r>
              <a:rPr lang="is-IS" sz="1600" dirty="0">
                <a:solidFill>
                  <a:srgbClr val="000000"/>
                </a:solidFill>
                <a:effectLst/>
                <a:latin typeface="Times New Roman" panose="02020603050405020304" pitchFamily="18" charset="0"/>
                <a:ea typeface="Times New Roman" panose="02020603050405020304" pitchFamily="18" charset="0"/>
              </a:rPr>
              <a:t>Nefnd um afkomuöryggi:			Steina Sigurðardóttir</a:t>
            </a:r>
            <a:br>
              <a:rPr lang="en-US" sz="1600" dirty="0">
                <a:effectLst/>
                <a:latin typeface="Times New Roman" panose="02020603050405020304" pitchFamily="18" charset="0"/>
                <a:ea typeface="Times New Roman" panose="02020603050405020304" pitchFamily="18" charset="0"/>
              </a:rPr>
            </a:br>
            <a:r>
              <a:rPr lang="is-IS" sz="1600" dirty="0">
                <a:solidFill>
                  <a:srgbClr val="000000"/>
                </a:solidFill>
                <a:effectLst/>
                <a:latin typeface="Times New Roman" panose="02020603050405020304" pitchFamily="18" charset="0"/>
                <a:ea typeface="Times New Roman" panose="02020603050405020304" pitchFamily="18" charset="0"/>
              </a:rPr>
              <a:t>Nefnd um almannaþjónustu:		Gunnar Heimir Ragnarsson</a:t>
            </a:r>
            <a:br>
              <a:rPr lang="en-US" sz="1600" dirty="0">
                <a:effectLst/>
                <a:latin typeface="Times New Roman" panose="02020603050405020304" pitchFamily="18" charset="0"/>
                <a:ea typeface="Times New Roman" panose="02020603050405020304" pitchFamily="18" charset="0"/>
              </a:rPr>
            </a:br>
            <a:r>
              <a:rPr lang="is-IS" sz="1600" dirty="0">
                <a:solidFill>
                  <a:srgbClr val="000000"/>
                </a:solidFill>
                <a:effectLst/>
                <a:latin typeface="Times New Roman" panose="02020603050405020304" pitchFamily="18" charset="0"/>
                <a:ea typeface="Times New Roman" panose="02020603050405020304" pitchFamily="18" charset="0"/>
              </a:rPr>
              <a:t>Heilbrigðisnefnd:			Jóhannes Ævar Hilmarsson</a:t>
            </a:r>
            <a:br>
              <a:rPr lang="en-US" sz="1600" dirty="0">
                <a:effectLst/>
                <a:latin typeface="Times New Roman" panose="02020603050405020304" pitchFamily="18" charset="0"/>
                <a:ea typeface="Times New Roman" panose="02020603050405020304" pitchFamily="18" charset="0"/>
              </a:rPr>
            </a:br>
            <a:r>
              <a:rPr lang="is-IS" sz="1600" dirty="0">
                <a:solidFill>
                  <a:srgbClr val="000000"/>
                </a:solidFill>
                <a:effectLst/>
                <a:latin typeface="Times New Roman" panose="02020603050405020304" pitchFamily="18" charset="0"/>
                <a:ea typeface="Times New Roman" panose="02020603050405020304" pitchFamily="18" charset="0"/>
              </a:rPr>
              <a:t>Framtíðarnefnd: 			Málfríður Anna Gunnlaugsdóttir</a:t>
            </a:r>
            <a:br>
              <a:rPr lang="en-US" sz="1600" dirty="0">
                <a:effectLst/>
                <a:latin typeface="Times New Roman" panose="02020603050405020304" pitchFamily="18" charset="0"/>
                <a:ea typeface="Times New Roman" panose="02020603050405020304" pitchFamily="18" charset="0"/>
              </a:rPr>
            </a:br>
            <a:r>
              <a:rPr lang="is-IS" sz="1600" dirty="0">
                <a:solidFill>
                  <a:srgbClr val="000000"/>
                </a:solidFill>
                <a:effectLst/>
                <a:latin typeface="Times New Roman" panose="02020603050405020304" pitchFamily="18" charset="0"/>
                <a:ea typeface="Times New Roman" panose="02020603050405020304" pitchFamily="18" charset="0"/>
              </a:rPr>
              <a:t>Réttindanefnd:			Marta Ólöf Jónsdóttir</a:t>
            </a:r>
            <a:br>
              <a:rPr lang="en-US" sz="1600" dirty="0">
                <a:effectLst/>
                <a:latin typeface="Times New Roman" panose="02020603050405020304" pitchFamily="18" charset="0"/>
                <a:ea typeface="Times New Roman" panose="02020603050405020304" pitchFamily="18" charset="0"/>
              </a:rPr>
            </a:br>
            <a:r>
              <a:rPr lang="is-IS" sz="1600" dirty="0">
                <a:solidFill>
                  <a:srgbClr val="000000"/>
                </a:solidFill>
                <a:effectLst/>
                <a:latin typeface="Times New Roman" panose="02020603050405020304" pitchFamily="18" charset="0"/>
                <a:ea typeface="Times New Roman" panose="02020603050405020304" pitchFamily="18" charset="0"/>
              </a:rPr>
              <a:t>Nefnd um lífeyrismál:			Marta Ólöf Jónsdóttir</a:t>
            </a:r>
            <a:br>
              <a:rPr lang="en-US" sz="1600" dirty="0">
                <a:effectLst/>
                <a:latin typeface="Times New Roman" panose="02020603050405020304" pitchFamily="18" charset="0"/>
                <a:ea typeface="Times New Roman" panose="02020603050405020304" pitchFamily="18" charset="0"/>
              </a:rPr>
            </a:br>
            <a:r>
              <a:rPr lang="is-IS" sz="1600" dirty="0">
                <a:solidFill>
                  <a:srgbClr val="333333"/>
                </a:solidFill>
                <a:effectLst/>
                <a:latin typeface="Times New Roman" panose="02020603050405020304" pitchFamily="18" charset="0"/>
                <a:ea typeface="Times New Roman" panose="02020603050405020304" pitchFamily="18" charset="0"/>
              </a:rPr>
              <a:t>Starfið innan þessara nefnda er þungamiðja þess starfs sem unnið er innan BSRB þvert á öll stéttarfélaga. Þessar nefndir hafa verið með á sinni könnu eins og lengingu fæðingarorlofs, brúa bilið milli fæðingarorlofs og leikskóla, menntamálin og tækifærin í fjórðu iðnbyltingunni, lífeyrismál og svo margt fleira.</a:t>
            </a:r>
            <a:br>
              <a:rPr lang="en-US" sz="1600" dirty="0">
                <a:effectLst/>
                <a:latin typeface="Times New Roman" panose="02020603050405020304" pitchFamily="18" charset="0"/>
                <a:ea typeface="Times New Roman" panose="02020603050405020304" pitchFamily="18" charset="0"/>
              </a:rPr>
            </a:br>
            <a:r>
              <a:rPr lang="is-IS" sz="1600" dirty="0">
                <a:solidFill>
                  <a:srgbClr val="333333"/>
                </a:solidFill>
                <a:effectLst/>
                <a:latin typeface="Times New Roman" panose="02020603050405020304" pitchFamily="18" charset="0"/>
                <a:ea typeface="Times New Roman" panose="02020603050405020304" pitchFamily="18" charset="0"/>
              </a:rPr>
              <a:t>Þing BSRB er haldi á þriggja ára fresti og var hluti af því haldið um mánaðamótin september, október 2021. En vegna heimsfaraldursins þá var haldinn hálfur dagur í gegnum </a:t>
            </a:r>
            <a:r>
              <a:rPr lang="is-IS" sz="1600" dirty="0" err="1">
                <a:solidFill>
                  <a:srgbClr val="333333"/>
                </a:solidFill>
                <a:effectLst/>
                <a:latin typeface="Times New Roman" panose="02020603050405020304" pitchFamily="18" charset="0"/>
                <a:ea typeface="Times New Roman" panose="02020603050405020304" pitchFamily="18" charset="0"/>
              </a:rPr>
              <a:t>fjarbúnað</a:t>
            </a:r>
            <a:r>
              <a:rPr lang="is-IS" sz="1600" dirty="0">
                <a:solidFill>
                  <a:srgbClr val="333333"/>
                </a:solidFill>
                <a:effectLst/>
                <a:latin typeface="Times New Roman" panose="02020603050405020304" pitchFamily="18" charset="0"/>
                <a:ea typeface="Times New Roman" panose="02020603050405020304" pitchFamily="18" charset="0"/>
              </a:rPr>
              <a:t> til að ganga frá formsatriðum en þinginu sjálf fresta til 24. og 25. mars 2022.</a:t>
            </a:r>
            <a:br>
              <a:rPr lang="en-US" sz="1600" dirty="0">
                <a:effectLst/>
                <a:latin typeface="Times New Roman" panose="02020603050405020304" pitchFamily="18" charset="0"/>
                <a:ea typeface="Times New Roman" panose="02020603050405020304" pitchFamily="18" charset="0"/>
              </a:rPr>
            </a:br>
            <a:r>
              <a:rPr lang="is-IS" sz="1600" dirty="0">
                <a:solidFill>
                  <a:srgbClr val="333333"/>
                </a:solidFill>
                <a:effectLst/>
                <a:latin typeface="Times New Roman" panose="02020603050405020304" pitchFamily="18" charset="0"/>
                <a:ea typeface="Times New Roman" panose="02020603050405020304" pitchFamily="18" charset="0"/>
              </a:rPr>
              <a:t>Nefndirnar sem um getið var hér fyrir ofan starfa á milli þinga og taka á stóru málunum sem er svo ályktað er um á Þinginu. Þingið er nú lokið og vil ég þakka stjórn og trúnaðarmönnum fyrir þeirra störf í þágu félagsins. </a:t>
            </a:r>
            <a:br>
              <a:rPr lang="en-US" sz="1800" dirty="0">
                <a:effectLst/>
                <a:latin typeface="Times New Roman" panose="02020603050405020304" pitchFamily="18" charset="0"/>
                <a:ea typeface="Times New Roman" panose="02020603050405020304" pitchFamily="18" charset="0"/>
              </a:rPr>
            </a:br>
            <a:endParaRPr lang="en-US" dirty="0"/>
          </a:p>
        </p:txBody>
      </p:sp>
      <p:pic>
        <p:nvPicPr>
          <p:cNvPr id="3" name="Picture 2" descr="Logo, company name&#10;&#10;Description automatically generated">
            <a:extLst>
              <a:ext uri="{FF2B5EF4-FFF2-40B4-BE49-F238E27FC236}">
                <a16:creationId xmlns:a16="http://schemas.microsoft.com/office/drawing/2014/main" id="{523E9C3C-F4CF-B9DD-F449-D0C3DBFBF2BE}"/>
              </a:ext>
            </a:extLst>
          </p:cNvPr>
          <p:cNvPicPr>
            <a:picLocks noChangeAspect="1"/>
          </p:cNvPicPr>
          <p:nvPr/>
        </p:nvPicPr>
        <p:blipFill rotWithShape="1">
          <a:blip r:embed="rId2">
            <a:extLst>
              <a:ext uri="{28A0092B-C50C-407E-A947-70E740481C1C}">
                <a14:useLocalDpi xmlns:a14="http://schemas.microsoft.com/office/drawing/2010/main" val="0"/>
              </a:ext>
            </a:extLst>
          </a:blip>
          <a:srcRect t="7061" r="-3" b="-3"/>
          <a:stretch/>
        </p:blipFill>
        <p:spPr>
          <a:xfrm>
            <a:off x="838200" y="365125"/>
            <a:ext cx="1358521" cy="1325563"/>
          </a:xfrm>
          <a:prstGeom prst="rect">
            <a:avLst/>
          </a:prstGeom>
        </p:spPr>
      </p:pic>
    </p:spTree>
    <p:extLst>
      <p:ext uri="{BB962C8B-B14F-4D97-AF65-F5344CB8AC3E}">
        <p14:creationId xmlns:p14="http://schemas.microsoft.com/office/powerpoint/2010/main" val="2897522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880F3-D045-CDFB-EEFE-5F9E8C15DB9F}"/>
              </a:ext>
            </a:extLst>
          </p:cNvPr>
          <p:cNvSpPr>
            <a:spLocks noGrp="1"/>
          </p:cNvSpPr>
          <p:nvPr>
            <p:ph type="title"/>
          </p:nvPr>
        </p:nvSpPr>
        <p:spPr>
          <a:xfrm>
            <a:off x="838200" y="365125"/>
            <a:ext cx="10515600" cy="5909840"/>
          </a:xfrm>
        </p:spPr>
        <p:txBody>
          <a:bodyPr>
            <a:normAutofit fontScale="90000"/>
          </a:bodyPr>
          <a:lstStyle/>
          <a:p>
            <a:pPr>
              <a:lnSpc>
                <a:spcPct val="150000"/>
              </a:lnSpc>
            </a:pPr>
            <a:r>
              <a:rPr lang="en-US" b="1" dirty="0">
                <a:solidFill>
                  <a:schemeClr val="accent5">
                    <a:lumMod val="50000"/>
                  </a:schemeClr>
                </a:solidFill>
              </a:rPr>
              <a:t>                 </a:t>
            </a:r>
            <a:br>
              <a:rPr lang="en-US" b="1" dirty="0">
                <a:solidFill>
                  <a:schemeClr val="accent5">
                    <a:lumMod val="50000"/>
                  </a:schemeClr>
                </a:solidFill>
              </a:rPr>
            </a:br>
            <a:r>
              <a:rPr lang="en-US" b="1" dirty="0">
                <a:solidFill>
                  <a:schemeClr val="accent5">
                    <a:lumMod val="50000"/>
                  </a:schemeClr>
                </a:solidFill>
              </a:rPr>
              <a:t>                             </a:t>
            </a:r>
            <a:r>
              <a:rPr lang="en-US" b="1" dirty="0" err="1">
                <a:solidFill>
                  <a:schemeClr val="accent5">
                    <a:lumMod val="50000"/>
                  </a:schemeClr>
                </a:solidFill>
              </a:rPr>
              <a:t>Formannaráð</a:t>
            </a:r>
            <a:r>
              <a:rPr lang="en-US" b="1" dirty="0">
                <a:solidFill>
                  <a:schemeClr val="accent5">
                    <a:lumMod val="50000"/>
                  </a:schemeClr>
                </a:solidFill>
              </a:rPr>
              <a:t> BSRB</a:t>
            </a:r>
            <a:br>
              <a:rPr lang="en-US" b="1" dirty="0">
                <a:solidFill>
                  <a:schemeClr val="accent5">
                    <a:lumMod val="50000"/>
                  </a:schemeClr>
                </a:solidFill>
              </a:rPr>
            </a:br>
            <a:br>
              <a:rPr lang="en-US" b="1" dirty="0">
                <a:solidFill>
                  <a:schemeClr val="accent5">
                    <a:lumMod val="50000"/>
                  </a:schemeClr>
                </a:solidFill>
              </a:rPr>
            </a:br>
            <a:r>
              <a:rPr lang="en-US" sz="1600" dirty="0">
                <a:latin typeface="Times New Roman" panose="02020603050405020304" pitchFamily="18" charset="0"/>
                <a:cs typeface="Times New Roman" panose="02020603050405020304" pitchFamily="18" charset="0"/>
              </a:rPr>
              <a:t>Í </a:t>
            </a:r>
            <a:r>
              <a:rPr lang="en-US" sz="1600" dirty="0" err="1">
                <a:latin typeface="Times New Roman" panose="02020603050405020304" pitchFamily="18" charset="0"/>
                <a:cs typeface="Times New Roman" panose="02020603050405020304" pitchFamily="18" charset="0"/>
              </a:rPr>
              <a:t>formannaráði</a:t>
            </a:r>
            <a:r>
              <a:rPr lang="en-US" sz="1600" dirty="0">
                <a:latin typeface="Times New Roman" panose="02020603050405020304" pitchFamily="18" charset="0"/>
                <a:cs typeface="Times New Roman" panose="02020603050405020304" pitchFamily="18" charset="0"/>
              </a:rPr>
              <a:t> BSRB sitja allir formenn innan </a:t>
            </a:r>
            <a:r>
              <a:rPr lang="en-US" sz="1600" dirty="0" err="1">
                <a:latin typeface="Times New Roman" panose="02020603050405020304" pitchFamily="18" charset="0"/>
                <a:cs typeface="Times New Roman" panose="02020603050405020304" pitchFamily="18" charset="0"/>
              </a:rPr>
              <a:t>bandalagsins</a:t>
            </a:r>
            <a:r>
              <a:rPr lang="en-US" sz="1600" dirty="0">
                <a:latin typeface="Times New Roman" panose="02020603050405020304" pitchFamily="18" charset="0"/>
                <a:cs typeface="Times New Roman" panose="02020603050405020304" pitchFamily="18" charset="0"/>
              </a:rPr>
              <a:t>. </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Það voru </a:t>
            </a:r>
            <a:r>
              <a:rPr lang="en-US" sz="1600" dirty="0" err="1">
                <a:latin typeface="Times New Roman" panose="02020603050405020304" pitchFamily="18" charset="0"/>
                <a:cs typeface="Times New Roman" panose="02020603050405020304" pitchFamily="18" charset="0"/>
              </a:rPr>
              <a:t>haldnir</a:t>
            </a:r>
            <a:r>
              <a:rPr lang="en-US" sz="1600" dirty="0">
                <a:latin typeface="Times New Roman" panose="02020603050405020304" pitchFamily="18" charset="0"/>
                <a:cs typeface="Times New Roman" panose="02020603050405020304" pitchFamily="18" charset="0"/>
              </a:rPr>
              <a:t> 4 </a:t>
            </a:r>
            <a:r>
              <a:rPr lang="en-US" sz="1600" dirty="0" err="1">
                <a:latin typeface="Times New Roman" panose="02020603050405020304" pitchFamily="18" charset="0"/>
                <a:cs typeface="Times New Roman" panose="02020603050405020304" pitchFamily="18" charset="0"/>
              </a:rPr>
              <a:t>fundir</a:t>
            </a:r>
            <a:r>
              <a:rPr lang="en-US" sz="1600" dirty="0">
                <a:latin typeface="Times New Roman" panose="02020603050405020304" pitchFamily="18" charset="0"/>
                <a:cs typeface="Times New Roman" panose="02020603050405020304" pitchFamily="18" charset="0"/>
              </a:rPr>
              <a:t> á </a:t>
            </a:r>
            <a:r>
              <a:rPr lang="en-US" sz="1600" dirty="0" err="1">
                <a:latin typeface="Times New Roman" panose="02020603050405020304" pitchFamily="18" charset="0"/>
                <a:cs typeface="Times New Roman" panose="02020603050405020304" pitchFamily="18" charset="0"/>
              </a:rPr>
              <a:t>liðnu</a:t>
            </a:r>
            <a:r>
              <a:rPr lang="en-US" sz="1600" dirty="0">
                <a:latin typeface="Times New Roman" panose="02020603050405020304" pitchFamily="18" charset="0"/>
                <a:cs typeface="Times New Roman" panose="02020603050405020304" pitchFamily="18" charset="0"/>
              </a:rPr>
              <a:t> ári. 17. – 18. október var haldinn </a:t>
            </a:r>
            <a:r>
              <a:rPr lang="en-US" sz="1600" dirty="0" err="1">
                <a:latin typeface="Times New Roman" panose="02020603050405020304" pitchFamily="18" charset="0"/>
                <a:cs typeface="Times New Roman" panose="02020603050405020304" pitchFamily="18" charset="0"/>
              </a:rPr>
              <a:t>formannaráðfundur</a:t>
            </a:r>
            <a:r>
              <a:rPr lang="en-US" sz="1600" dirty="0">
                <a:latin typeface="Times New Roman" panose="02020603050405020304" pitchFamily="18" charset="0"/>
                <a:cs typeface="Times New Roman" panose="02020603050405020304" pitchFamily="18" charset="0"/>
              </a:rPr>
              <a:t> í Stykkishólmi þar sem </a:t>
            </a:r>
            <a:r>
              <a:rPr lang="en-US" sz="1600" dirty="0" err="1">
                <a:latin typeface="Times New Roman" panose="02020603050405020304" pitchFamily="18" charset="0"/>
                <a:cs typeface="Times New Roman" panose="02020603050405020304" pitchFamily="18" charset="0"/>
              </a:rPr>
              <a:t>fjalla</a:t>
            </a:r>
            <a:r>
              <a:rPr lang="en-US" sz="1600" dirty="0">
                <a:latin typeface="Times New Roman" panose="02020603050405020304" pitchFamily="18" charset="0"/>
                <a:cs typeface="Times New Roman" panose="02020603050405020304" pitchFamily="18" charset="0"/>
              </a:rPr>
              <a:t> var um </a:t>
            </a:r>
            <a:r>
              <a:rPr lang="en-US" sz="1600" dirty="0" err="1">
                <a:latin typeface="Times New Roman" panose="02020603050405020304" pitchFamily="18" charset="0"/>
                <a:cs typeface="Times New Roman" panose="02020603050405020304" pitchFamily="18" charset="0"/>
              </a:rPr>
              <a:t>kröfur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gagnvart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stjórnvöldum</a:t>
            </a:r>
            <a:r>
              <a:rPr lang="en-US" sz="1600" dirty="0">
                <a:latin typeface="Times New Roman" panose="02020603050405020304" pitchFamily="18" charset="0"/>
                <a:cs typeface="Times New Roman" panose="02020603050405020304" pitchFamily="18" charset="0"/>
              </a:rPr>
              <a:t> í </a:t>
            </a:r>
            <a:r>
              <a:rPr lang="en-US" sz="1600" dirty="0" err="1">
                <a:latin typeface="Times New Roman" panose="02020603050405020304" pitchFamily="18" charset="0"/>
                <a:cs typeface="Times New Roman" panose="02020603050405020304" pitchFamily="18" charset="0"/>
              </a:rPr>
              <a:t>komandi</a:t>
            </a:r>
            <a:r>
              <a:rPr lang="en-US" sz="1600" dirty="0">
                <a:latin typeface="Times New Roman" panose="02020603050405020304" pitchFamily="18" charset="0"/>
                <a:cs typeface="Times New Roman" panose="02020603050405020304" pitchFamily="18" charset="0"/>
              </a:rPr>
              <a:t> kjarasamningum, </a:t>
            </a:r>
            <a:r>
              <a:rPr lang="en-US" sz="1600" dirty="0" err="1">
                <a:latin typeface="Times New Roman" panose="02020603050405020304" pitchFamily="18" charset="0"/>
                <a:cs typeface="Times New Roman" panose="02020603050405020304" pitchFamily="18" charset="0"/>
              </a:rPr>
              <a:t>heilbrigðismál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fræðslumál</a:t>
            </a:r>
            <a:r>
              <a:rPr lang="en-US" sz="1600" dirty="0">
                <a:latin typeface="Times New Roman" panose="02020603050405020304" pitchFamily="18" charset="0"/>
                <a:cs typeface="Times New Roman" panose="02020603050405020304" pitchFamily="18" charset="0"/>
              </a:rPr>
              <a:t> og </a:t>
            </a:r>
            <a:r>
              <a:rPr lang="en-US" sz="1600" dirty="0" err="1">
                <a:latin typeface="Times New Roman" panose="02020603050405020304" pitchFamily="18" charset="0"/>
                <a:cs typeface="Times New Roman" panose="02020603050405020304" pitchFamily="18" charset="0"/>
              </a:rPr>
              <a:t>framtíðin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húsnæðismál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stuðningur</a:t>
            </a:r>
            <a:r>
              <a:rPr lang="en-US" sz="1600" dirty="0">
                <a:latin typeface="Times New Roman" panose="02020603050405020304" pitchFamily="18" charset="0"/>
                <a:cs typeface="Times New Roman" panose="02020603050405020304" pitchFamily="18" charset="0"/>
              </a:rPr>
              <a:t> við </a:t>
            </a:r>
            <a:r>
              <a:rPr lang="en-US" sz="1600" dirty="0" err="1">
                <a:latin typeface="Times New Roman" panose="02020603050405020304" pitchFamily="18" charset="0"/>
                <a:cs typeface="Times New Roman" panose="02020603050405020304" pitchFamily="18" charset="0"/>
              </a:rPr>
              <a:t>barnafjölskyldur</a:t>
            </a:r>
            <a:r>
              <a:rPr lang="en-US" sz="1600" dirty="0">
                <a:latin typeface="Times New Roman" panose="02020603050405020304" pitchFamily="18" charset="0"/>
                <a:cs typeface="Times New Roman" panose="02020603050405020304" pitchFamily="18" charset="0"/>
              </a:rPr>
              <a:t>, staða </a:t>
            </a:r>
            <a:r>
              <a:rPr lang="en-US" sz="1600" dirty="0" err="1">
                <a:latin typeface="Times New Roman" panose="02020603050405020304" pitchFamily="18" charset="0"/>
                <a:cs typeface="Times New Roman" panose="02020603050405020304" pitchFamily="18" charset="0"/>
              </a:rPr>
              <a:t>launafólks</a:t>
            </a:r>
            <a:r>
              <a:rPr lang="en-US" sz="1600" dirty="0">
                <a:latin typeface="Times New Roman" panose="02020603050405020304" pitchFamily="18" charset="0"/>
                <a:cs typeface="Times New Roman" panose="02020603050405020304" pitchFamily="18" charset="0"/>
              </a:rPr>
              <a:t> á </a:t>
            </a:r>
            <a:r>
              <a:rPr lang="en-US" sz="1600" dirty="0" err="1">
                <a:latin typeface="Times New Roman" panose="02020603050405020304" pitchFamily="18" charset="0"/>
                <a:cs typeface="Times New Roman" panose="02020603050405020304" pitchFamily="18" charset="0"/>
              </a:rPr>
              <a:t>Íslandi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Blær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íbúðarfélag</a:t>
            </a:r>
            <a:r>
              <a:rPr lang="en-US" sz="1600" dirty="0">
                <a:latin typeface="Times New Roman" panose="02020603050405020304" pitchFamily="18" charset="0"/>
                <a:cs typeface="Times New Roman" panose="02020603050405020304" pitchFamily="18" charset="0"/>
              </a:rPr>
              <a:t> og </a:t>
            </a:r>
            <a:r>
              <a:rPr lang="en-US" sz="1600" dirty="0" err="1">
                <a:latin typeface="Times New Roman" panose="02020603050405020304" pitchFamily="18" charset="0"/>
                <a:cs typeface="Times New Roman" panose="02020603050405020304" pitchFamily="18" charset="0"/>
              </a:rPr>
              <a:t>margt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fleira</a:t>
            </a:r>
            <a:r>
              <a:rPr lang="en-US" sz="1600" dirty="0">
                <a:latin typeface="Times New Roman" panose="02020603050405020304" pitchFamily="18" charset="0"/>
                <a:cs typeface="Times New Roman" panose="02020603050405020304" pitchFamily="18" charset="0"/>
              </a:rPr>
              <a:t>. </a:t>
            </a:r>
            <a:br>
              <a:rPr lang="en-US" b="1" dirty="0">
                <a:solidFill>
                  <a:schemeClr val="accent5">
                    <a:lumMod val="50000"/>
                  </a:schemeClr>
                </a:solidFill>
              </a:rPr>
            </a:br>
            <a:br>
              <a:rPr lang="en-US" b="1" dirty="0">
                <a:solidFill>
                  <a:schemeClr val="accent5">
                    <a:lumMod val="50000"/>
                  </a:schemeClr>
                </a:solidFill>
              </a:rPr>
            </a:br>
            <a:endParaRPr lang="en-US" b="1" dirty="0">
              <a:solidFill>
                <a:schemeClr val="accent5">
                  <a:lumMod val="50000"/>
                </a:schemeClr>
              </a:solidFill>
            </a:endParaRPr>
          </a:p>
        </p:txBody>
      </p:sp>
      <p:pic>
        <p:nvPicPr>
          <p:cNvPr id="3" name="Picture 2" descr="Logo, company name&#10;&#10;Description automatically generated">
            <a:extLst>
              <a:ext uri="{FF2B5EF4-FFF2-40B4-BE49-F238E27FC236}">
                <a16:creationId xmlns:a16="http://schemas.microsoft.com/office/drawing/2014/main" id="{523E9C3C-F4CF-B9DD-F449-D0C3DBFBF2BE}"/>
              </a:ext>
            </a:extLst>
          </p:cNvPr>
          <p:cNvPicPr>
            <a:picLocks noChangeAspect="1"/>
          </p:cNvPicPr>
          <p:nvPr/>
        </p:nvPicPr>
        <p:blipFill rotWithShape="1">
          <a:blip r:embed="rId2">
            <a:extLst>
              <a:ext uri="{28A0092B-C50C-407E-A947-70E740481C1C}">
                <a14:useLocalDpi xmlns:a14="http://schemas.microsoft.com/office/drawing/2010/main" val="0"/>
              </a:ext>
            </a:extLst>
          </a:blip>
          <a:srcRect t="7061" r="-3" b="-3"/>
          <a:stretch/>
        </p:blipFill>
        <p:spPr>
          <a:xfrm>
            <a:off x="838200" y="365125"/>
            <a:ext cx="1358521" cy="1325563"/>
          </a:xfrm>
          <a:prstGeom prst="rect">
            <a:avLst/>
          </a:prstGeom>
        </p:spPr>
      </p:pic>
    </p:spTree>
    <p:extLst>
      <p:ext uri="{BB962C8B-B14F-4D97-AF65-F5344CB8AC3E}">
        <p14:creationId xmlns:p14="http://schemas.microsoft.com/office/powerpoint/2010/main" val="2127627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880F3-D045-CDFB-EEFE-5F9E8C15DB9F}"/>
              </a:ext>
            </a:extLst>
          </p:cNvPr>
          <p:cNvSpPr>
            <a:spLocks noGrp="1"/>
          </p:cNvSpPr>
          <p:nvPr>
            <p:ph type="title"/>
          </p:nvPr>
        </p:nvSpPr>
        <p:spPr>
          <a:xfrm>
            <a:off x="838200" y="365125"/>
            <a:ext cx="10515600" cy="5909840"/>
          </a:xfrm>
        </p:spPr>
        <p:txBody>
          <a:bodyPr/>
          <a:lstStyle/>
          <a:p>
            <a:r>
              <a:rPr lang="en-US" b="1" dirty="0">
                <a:solidFill>
                  <a:schemeClr val="accent5">
                    <a:lumMod val="50000"/>
                  </a:schemeClr>
                </a:solidFill>
              </a:rPr>
              <a:t>                               BSRB</a:t>
            </a:r>
            <a:br>
              <a:rPr lang="en-US" b="1" dirty="0">
                <a:solidFill>
                  <a:schemeClr val="accent5">
                    <a:lumMod val="50000"/>
                  </a:schemeClr>
                </a:solidFill>
              </a:rPr>
            </a:br>
            <a:br>
              <a:rPr lang="en-US" b="1" dirty="0">
                <a:solidFill>
                  <a:schemeClr val="accent5">
                    <a:lumMod val="50000"/>
                  </a:schemeClr>
                </a:solidFill>
              </a:rPr>
            </a:br>
            <a:br>
              <a:rPr lang="en-US" b="1" dirty="0">
                <a:solidFill>
                  <a:schemeClr val="accent5">
                    <a:lumMod val="50000"/>
                  </a:schemeClr>
                </a:solidFill>
              </a:rPr>
            </a:br>
            <a:r>
              <a:rPr lang="en-US" sz="2000" dirty="0">
                <a:latin typeface="Times New Roman" panose="02020603050405020304" pitchFamily="18" charset="0"/>
                <a:cs typeface="Times New Roman" panose="02020603050405020304" pitchFamily="18" charset="0"/>
              </a:rPr>
              <a:t>Formaður Starfsmannafélags Kópavogs er fyrsti </a:t>
            </a:r>
            <a:r>
              <a:rPr lang="en-US" sz="2000" dirty="0" err="1">
                <a:latin typeface="Times New Roman" panose="02020603050405020304" pitchFamily="18" charset="0"/>
                <a:cs typeface="Times New Roman" panose="02020603050405020304" pitchFamily="18" charset="0"/>
              </a:rPr>
              <a:t>varamaður</a:t>
            </a:r>
            <a:r>
              <a:rPr lang="en-US" sz="2000" dirty="0">
                <a:latin typeface="Times New Roman" panose="02020603050405020304" pitchFamily="18" charset="0"/>
                <a:cs typeface="Times New Roman" panose="02020603050405020304" pitchFamily="18" charset="0"/>
              </a:rPr>
              <a:t> í stjórn BSRB og er einnig fulltrúa BSRB í stjórn VIRK og hefur </a:t>
            </a:r>
            <a:r>
              <a:rPr lang="en-US" sz="2000" dirty="0" err="1">
                <a:latin typeface="Times New Roman" panose="02020603050405020304" pitchFamily="18" charset="0"/>
                <a:cs typeface="Times New Roman" panose="02020603050405020304" pitchFamily="18" charset="0"/>
              </a:rPr>
              <a:t>setið</a:t>
            </a:r>
            <a:r>
              <a:rPr lang="en-US" sz="2000" dirty="0">
                <a:latin typeface="Times New Roman" panose="02020603050405020304" pitchFamily="18" charset="0"/>
                <a:cs typeface="Times New Roman" panose="02020603050405020304" pitchFamily="18" charset="0"/>
              </a:rPr>
              <a:t> í </a:t>
            </a:r>
            <a:r>
              <a:rPr lang="en-US" sz="2000" dirty="0" err="1">
                <a:latin typeface="Times New Roman" panose="02020603050405020304" pitchFamily="18" charset="0"/>
                <a:cs typeface="Times New Roman" panose="02020603050405020304" pitchFamily="18" charset="0"/>
              </a:rPr>
              <a:t>framkvæmdastjórn</a:t>
            </a:r>
            <a:r>
              <a:rPr lang="en-US" sz="2000" dirty="0">
                <a:latin typeface="Times New Roman" panose="02020603050405020304" pitchFamily="18" charset="0"/>
                <a:cs typeface="Times New Roman" panose="02020603050405020304" pitchFamily="18" charset="0"/>
              </a:rPr>
              <a:t> VIRK 2022 - 2023</a:t>
            </a:r>
          </a:p>
        </p:txBody>
      </p:sp>
      <p:pic>
        <p:nvPicPr>
          <p:cNvPr id="3" name="Picture 2" descr="Logo, company name&#10;&#10;Description automatically generated">
            <a:extLst>
              <a:ext uri="{FF2B5EF4-FFF2-40B4-BE49-F238E27FC236}">
                <a16:creationId xmlns:a16="http://schemas.microsoft.com/office/drawing/2014/main" id="{523E9C3C-F4CF-B9DD-F449-D0C3DBFBF2BE}"/>
              </a:ext>
            </a:extLst>
          </p:cNvPr>
          <p:cNvPicPr>
            <a:picLocks noChangeAspect="1"/>
          </p:cNvPicPr>
          <p:nvPr/>
        </p:nvPicPr>
        <p:blipFill rotWithShape="1">
          <a:blip r:embed="rId2">
            <a:extLst>
              <a:ext uri="{28A0092B-C50C-407E-A947-70E740481C1C}">
                <a14:useLocalDpi xmlns:a14="http://schemas.microsoft.com/office/drawing/2010/main" val="0"/>
              </a:ext>
            </a:extLst>
          </a:blip>
          <a:srcRect t="7061" r="-3" b="-3"/>
          <a:stretch/>
        </p:blipFill>
        <p:spPr>
          <a:xfrm>
            <a:off x="838200" y="365125"/>
            <a:ext cx="1358521" cy="1325563"/>
          </a:xfrm>
          <a:prstGeom prst="rect">
            <a:avLst/>
          </a:prstGeom>
        </p:spPr>
      </p:pic>
    </p:spTree>
    <p:extLst>
      <p:ext uri="{BB962C8B-B14F-4D97-AF65-F5344CB8AC3E}">
        <p14:creationId xmlns:p14="http://schemas.microsoft.com/office/powerpoint/2010/main" val="1945716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880F3-D045-CDFB-EEFE-5F9E8C15DB9F}"/>
              </a:ext>
            </a:extLst>
          </p:cNvPr>
          <p:cNvSpPr>
            <a:spLocks noGrp="1"/>
          </p:cNvSpPr>
          <p:nvPr>
            <p:ph type="title"/>
          </p:nvPr>
        </p:nvSpPr>
        <p:spPr>
          <a:xfrm>
            <a:off x="838200" y="365125"/>
            <a:ext cx="10515600" cy="5909840"/>
          </a:xfrm>
        </p:spPr>
        <p:txBody>
          <a:bodyPr>
            <a:normAutofit/>
          </a:bodyPr>
          <a:lstStyle/>
          <a:p>
            <a:pPr algn="l"/>
            <a:br>
              <a:rPr lang="en-US" sz="1600" dirty="0">
                <a:latin typeface="Times New Roman" panose="02020603050405020304" pitchFamily="18" charset="0"/>
                <a:cs typeface="Times New Roman" panose="02020603050405020304" pitchFamily="18" charset="0"/>
              </a:rPr>
            </a:b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Hlutverk VIRK er að efla starfsgetu einstaklinga með </a:t>
            </a:r>
            <a:r>
              <a:rPr lang="en-US" sz="1600" dirty="0" err="1">
                <a:latin typeface="Times New Roman" panose="02020603050405020304" pitchFamily="18" charset="0"/>
                <a:cs typeface="Times New Roman" panose="02020603050405020304" pitchFamily="18" charset="0"/>
              </a:rPr>
              <a:t>heilsubrest</a:t>
            </a:r>
            <a:r>
              <a:rPr lang="en-US" sz="1600" dirty="0">
                <a:latin typeface="Times New Roman" panose="02020603050405020304" pitchFamily="18" charset="0"/>
                <a:cs typeface="Times New Roman" panose="02020603050405020304" pitchFamily="18" charset="0"/>
              </a:rPr>
              <a:t> sem </a:t>
            </a:r>
            <a:r>
              <a:rPr lang="en-US" sz="1600" dirty="0" err="1">
                <a:latin typeface="Times New Roman" panose="02020603050405020304" pitchFamily="18" charset="0"/>
                <a:cs typeface="Times New Roman" panose="02020603050405020304" pitchFamily="18" charset="0"/>
              </a:rPr>
              <a:t>stefna</a:t>
            </a:r>
            <a:r>
              <a:rPr lang="en-US" sz="1600" dirty="0">
                <a:latin typeface="Times New Roman" panose="02020603050405020304" pitchFamily="18" charset="0"/>
                <a:cs typeface="Times New Roman" panose="02020603050405020304" pitchFamily="18" charset="0"/>
              </a:rPr>
              <a:t> að </a:t>
            </a:r>
            <a:r>
              <a:rPr lang="en-US" sz="1600" dirty="0" err="1">
                <a:latin typeface="Times New Roman" panose="02020603050405020304" pitchFamily="18" charset="0"/>
                <a:cs typeface="Times New Roman" panose="02020603050405020304" pitchFamily="18" charset="0"/>
              </a:rPr>
              <a:t>aukinni</a:t>
            </a:r>
            <a:r>
              <a:rPr lang="en-US" sz="1600" dirty="0">
                <a:latin typeface="Times New Roman" panose="02020603050405020304" pitchFamily="18" charset="0"/>
                <a:cs typeface="Times New Roman" panose="02020603050405020304" pitchFamily="18" charset="0"/>
              </a:rPr>
              <a:t> þátttöku á </a:t>
            </a:r>
            <a:r>
              <a:rPr lang="en-US" sz="1600" dirty="0" err="1">
                <a:latin typeface="Times New Roman" panose="02020603050405020304" pitchFamily="18" charset="0"/>
                <a:cs typeface="Times New Roman" panose="02020603050405020304" pitchFamily="18" charset="0"/>
              </a:rPr>
              <a:t>vinnumarkaði</a:t>
            </a:r>
            <a:r>
              <a:rPr lang="en-US" sz="1600" dirty="0">
                <a:latin typeface="Times New Roman" panose="02020603050405020304" pitchFamily="18" charset="0"/>
                <a:cs typeface="Times New Roman" panose="02020603050405020304" pitchFamily="18" charset="0"/>
              </a:rPr>
              <a:t>. </a:t>
            </a:r>
            <a:r>
              <a:rPr lang="en-US" sz="1600" b="0" i="0" dirty="0">
                <a:solidFill>
                  <a:srgbClr val="333333"/>
                </a:solidFill>
                <a:effectLst/>
                <a:latin typeface="Times New Roman" panose="02020603050405020304" pitchFamily="18" charset="0"/>
                <a:cs typeface="Times New Roman" panose="02020603050405020304" pitchFamily="18" charset="0"/>
              </a:rPr>
              <a:t>VIRK veitir </a:t>
            </a:r>
            <a:r>
              <a:rPr lang="en-US" sz="1600" b="0" i="0" dirty="0" err="1">
                <a:solidFill>
                  <a:srgbClr val="333333"/>
                </a:solidFill>
                <a:effectLst/>
                <a:latin typeface="Times New Roman" panose="02020603050405020304" pitchFamily="18" charset="0"/>
                <a:cs typeface="Times New Roman" panose="02020603050405020304" pitchFamily="18" charset="0"/>
              </a:rPr>
              <a:t>markvissa</a:t>
            </a:r>
            <a:r>
              <a:rPr lang="en-US" sz="1600" b="0" i="0" dirty="0">
                <a:solidFill>
                  <a:srgbClr val="333333"/>
                </a:solidFill>
                <a:effectLst/>
                <a:latin typeface="Times New Roman" panose="02020603050405020304" pitchFamily="18" charset="0"/>
                <a:cs typeface="Times New Roman" panose="02020603050405020304" pitchFamily="18" charset="0"/>
              </a:rPr>
              <a:t> og </a:t>
            </a:r>
            <a:r>
              <a:rPr lang="en-US" sz="1600" b="0" i="0" dirty="0" err="1">
                <a:solidFill>
                  <a:srgbClr val="333333"/>
                </a:solidFill>
                <a:effectLst/>
                <a:latin typeface="Times New Roman" panose="02020603050405020304" pitchFamily="18" charset="0"/>
                <a:cs typeface="Times New Roman" panose="02020603050405020304" pitchFamily="18" charset="0"/>
              </a:rPr>
              <a:t>árangursríka</a:t>
            </a:r>
            <a:r>
              <a:rPr lang="en-US" sz="1600" b="0" i="0" dirty="0">
                <a:solidFill>
                  <a:srgbClr val="333333"/>
                </a:solidFill>
                <a:effectLst/>
                <a:latin typeface="Times New Roman" panose="02020603050405020304" pitchFamily="18" charset="0"/>
                <a:cs typeface="Times New Roman" panose="02020603050405020304" pitchFamily="18" charset="0"/>
              </a:rPr>
              <a:t> þjónustu á </a:t>
            </a:r>
            <a:r>
              <a:rPr lang="en-US" sz="1600" b="0" i="0" dirty="0" err="1">
                <a:solidFill>
                  <a:srgbClr val="333333"/>
                </a:solidFill>
                <a:effectLst/>
                <a:latin typeface="Times New Roman" panose="02020603050405020304" pitchFamily="18" charset="0"/>
                <a:cs typeface="Times New Roman" panose="02020603050405020304" pitchFamily="18" charset="0"/>
              </a:rPr>
              <a:t>sviði</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starfsendurhæfingar</a:t>
            </a:r>
            <a:r>
              <a:rPr lang="en-US" sz="1600" b="0" i="0" dirty="0">
                <a:solidFill>
                  <a:srgbClr val="333333"/>
                </a:solidFill>
                <a:effectLst/>
                <a:latin typeface="Times New Roman" panose="02020603050405020304" pitchFamily="18" charset="0"/>
                <a:cs typeface="Times New Roman" panose="02020603050405020304" pitchFamily="18" charset="0"/>
              </a:rPr>
              <a:t>.</a:t>
            </a:r>
            <a:br>
              <a:rPr lang="en-US" sz="1600" b="0" i="0" dirty="0">
                <a:solidFill>
                  <a:srgbClr val="333333"/>
                </a:solidFill>
                <a:effectLst/>
                <a:latin typeface="Times New Roman" panose="02020603050405020304" pitchFamily="18" charset="0"/>
                <a:cs typeface="Times New Roman" panose="02020603050405020304" pitchFamily="18" charset="0"/>
              </a:rPr>
            </a:br>
            <a:br>
              <a:rPr lang="en-US" sz="1600" b="0" i="0" dirty="0">
                <a:solidFill>
                  <a:srgbClr val="333333"/>
                </a:solidFill>
                <a:effectLst/>
                <a:latin typeface="Times New Roman" panose="02020603050405020304" pitchFamily="18" charset="0"/>
                <a:cs typeface="Times New Roman" panose="02020603050405020304" pitchFamily="18" charset="0"/>
              </a:rPr>
            </a:br>
            <a:r>
              <a:rPr lang="en-US" sz="1600" b="0" i="0" dirty="0">
                <a:solidFill>
                  <a:srgbClr val="333333"/>
                </a:solidFill>
                <a:effectLst/>
                <a:latin typeface="Times New Roman" panose="02020603050405020304" pitchFamily="18" charset="0"/>
                <a:cs typeface="Times New Roman" panose="02020603050405020304" pitchFamily="18" charset="0"/>
              </a:rPr>
              <a:t>VIRK veitir þjónustu í samstarfi við stéttarfélög, </a:t>
            </a:r>
            <a:r>
              <a:rPr lang="en-US" sz="1600" b="0" i="0" dirty="0" err="1">
                <a:solidFill>
                  <a:srgbClr val="333333"/>
                </a:solidFill>
                <a:effectLst/>
                <a:latin typeface="Times New Roman" panose="02020603050405020304" pitchFamily="18" charset="0"/>
                <a:cs typeface="Times New Roman" panose="02020603050405020304" pitchFamily="18" charset="0"/>
              </a:rPr>
              <a:t>fagaðila</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fyrirtæki</a:t>
            </a:r>
            <a:r>
              <a:rPr lang="en-US" sz="1600" b="0" i="0" dirty="0">
                <a:solidFill>
                  <a:srgbClr val="333333"/>
                </a:solidFill>
                <a:effectLst/>
                <a:latin typeface="Times New Roman" panose="02020603050405020304" pitchFamily="18" charset="0"/>
                <a:cs typeface="Times New Roman" panose="02020603050405020304" pitchFamily="18" charset="0"/>
              </a:rPr>
              <a:t> og stofnanir um allt land</a:t>
            </a:r>
            <a:r>
              <a:rPr lang="en-US" sz="1600" dirty="0">
                <a:solidFill>
                  <a:srgbClr val="333333"/>
                </a:solidFill>
                <a:latin typeface="Times New Roman" panose="02020603050405020304" pitchFamily="18" charset="0"/>
                <a:cs typeface="Times New Roman" panose="02020603050405020304" pitchFamily="18" charset="0"/>
              </a:rPr>
              <a:t>, </a:t>
            </a:r>
            <a:r>
              <a:rPr lang="en-US" sz="1600" b="0" i="0" dirty="0">
                <a:solidFill>
                  <a:srgbClr val="333333"/>
                </a:solidFill>
                <a:effectLst/>
                <a:latin typeface="Times New Roman" panose="02020603050405020304" pitchFamily="18" charset="0"/>
                <a:cs typeface="Times New Roman" panose="02020603050405020304" pitchFamily="18" charset="0"/>
              </a:rPr>
              <a:t>vinnur með </a:t>
            </a:r>
            <a:r>
              <a:rPr lang="en-US" sz="1600" b="0" i="0" dirty="0" err="1">
                <a:solidFill>
                  <a:srgbClr val="333333"/>
                </a:solidFill>
                <a:effectLst/>
                <a:latin typeface="Times New Roman" panose="02020603050405020304" pitchFamily="18" charset="0"/>
                <a:cs typeface="Times New Roman" panose="02020603050405020304" pitchFamily="18" charset="0"/>
              </a:rPr>
              <a:t>atvinnulífinu</a:t>
            </a:r>
            <a:r>
              <a:rPr lang="en-US" sz="1600" b="0" i="0" dirty="0">
                <a:solidFill>
                  <a:srgbClr val="333333"/>
                </a:solidFill>
                <a:effectLst/>
                <a:latin typeface="Times New Roman" panose="02020603050405020304" pitchFamily="18" charset="0"/>
                <a:cs typeface="Times New Roman" panose="02020603050405020304" pitchFamily="18" charset="0"/>
              </a:rPr>
              <a:t> að því að </a:t>
            </a:r>
            <a:r>
              <a:rPr lang="en-US" sz="1600" b="0" i="0" dirty="0" err="1">
                <a:solidFill>
                  <a:srgbClr val="333333"/>
                </a:solidFill>
                <a:effectLst/>
                <a:latin typeface="Times New Roman" panose="02020603050405020304" pitchFamily="18" charset="0"/>
                <a:cs typeface="Times New Roman" panose="02020603050405020304" pitchFamily="18" charset="0"/>
              </a:rPr>
              <a:t>skapa</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fjölbreytt</a:t>
            </a:r>
            <a:r>
              <a:rPr lang="en-US" sz="1600" b="0" i="0" dirty="0">
                <a:solidFill>
                  <a:srgbClr val="333333"/>
                </a:solidFill>
                <a:effectLst/>
                <a:latin typeface="Times New Roman" panose="02020603050405020304" pitchFamily="18" charset="0"/>
                <a:cs typeface="Times New Roman" panose="02020603050405020304" pitchFamily="18" charset="0"/>
              </a:rPr>
              <a:t> tækifæri fyrir einstaklinga með </a:t>
            </a:r>
            <a:r>
              <a:rPr lang="en-US" sz="1600" b="0" i="0" dirty="0" err="1">
                <a:solidFill>
                  <a:srgbClr val="333333"/>
                </a:solidFill>
                <a:effectLst/>
                <a:latin typeface="Times New Roman" panose="02020603050405020304" pitchFamily="18" charset="0"/>
                <a:cs typeface="Times New Roman" panose="02020603050405020304" pitchFamily="18" charset="0"/>
              </a:rPr>
              <a:t>skerta</a:t>
            </a:r>
            <a:r>
              <a:rPr lang="en-US" sz="1600" b="0" i="0" dirty="0">
                <a:solidFill>
                  <a:srgbClr val="333333"/>
                </a:solidFill>
                <a:effectLst/>
                <a:latin typeface="Times New Roman" panose="02020603050405020304" pitchFamily="18" charset="0"/>
                <a:cs typeface="Times New Roman" panose="02020603050405020304" pitchFamily="18" charset="0"/>
              </a:rPr>
              <a:t> starfsgetu.</a:t>
            </a:r>
            <a:br>
              <a:rPr lang="en-US" sz="1600" b="0" i="0" dirty="0">
                <a:solidFill>
                  <a:srgbClr val="333333"/>
                </a:solidFill>
                <a:effectLst/>
                <a:latin typeface="Times New Roman" panose="02020603050405020304" pitchFamily="18" charset="0"/>
                <a:cs typeface="Times New Roman" panose="02020603050405020304" pitchFamily="18" charset="0"/>
              </a:rPr>
            </a:br>
            <a:r>
              <a:rPr lang="en-US" sz="1600" b="0" i="0" dirty="0">
                <a:solidFill>
                  <a:srgbClr val="333333"/>
                </a:solidFill>
                <a:effectLst/>
                <a:latin typeface="Times New Roman" panose="02020603050405020304" pitchFamily="18" charset="0"/>
                <a:cs typeface="Times New Roman" panose="02020603050405020304" pitchFamily="18" charset="0"/>
              </a:rPr>
              <a:t>VIRK </a:t>
            </a:r>
            <a:r>
              <a:rPr lang="en-US" sz="1600" b="0" i="0" dirty="0" err="1">
                <a:solidFill>
                  <a:srgbClr val="333333"/>
                </a:solidFill>
                <a:effectLst/>
                <a:latin typeface="Times New Roman" panose="02020603050405020304" pitchFamily="18" charset="0"/>
                <a:cs typeface="Times New Roman" panose="02020603050405020304" pitchFamily="18" charset="0"/>
              </a:rPr>
              <a:t>stuðlar</a:t>
            </a:r>
            <a:r>
              <a:rPr lang="en-US" sz="1600" b="0" i="0" dirty="0">
                <a:solidFill>
                  <a:srgbClr val="333333"/>
                </a:solidFill>
                <a:effectLst/>
                <a:latin typeface="Times New Roman" panose="02020603050405020304" pitchFamily="18" charset="0"/>
                <a:cs typeface="Times New Roman" panose="02020603050405020304" pitchFamily="18" charset="0"/>
              </a:rPr>
              <a:t> að </a:t>
            </a:r>
            <a:r>
              <a:rPr lang="en-US" sz="1600" b="0" i="0" dirty="0" err="1">
                <a:solidFill>
                  <a:srgbClr val="333333"/>
                </a:solidFill>
                <a:effectLst/>
                <a:latin typeface="Times New Roman" panose="02020603050405020304" pitchFamily="18" charset="0"/>
                <a:cs typeface="Times New Roman" panose="02020603050405020304" pitchFamily="18" charset="0"/>
              </a:rPr>
              <a:t>auknum</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rannsóknum</a:t>
            </a:r>
            <a:r>
              <a:rPr lang="en-US" sz="1600" b="0" i="0" dirty="0">
                <a:solidFill>
                  <a:srgbClr val="333333"/>
                </a:solidFill>
                <a:effectLst/>
                <a:latin typeface="Times New Roman" panose="02020603050405020304" pitchFamily="18" charset="0"/>
                <a:cs typeface="Times New Roman" panose="02020603050405020304" pitchFamily="18" charset="0"/>
              </a:rPr>
              <a:t> og </a:t>
            </a:r>
            <a:r>
              <a:rPr lang="en-US" sz="1600" b="0" i="0" dirty="0" err="1">
                <a:solidFill>
                  <a:srgbClr val="333333"/>
                </a:solidFill>
                <a:effectLst/>
                <a:latin typeface="Times New Roman" panose="02020603050405020304" pitchFamily="18" charset="0"/>
                <a:cs typeface="Times New Roman" panose="02020603050405020304" pitchFamily="18" charset="0"/>
              </a:rPr>
              <a:t>þróun</a:t>
            </a:r>
            <a:r>
              <a:rPr lang="en-US" sz="1600" b="0" i="0" dirty="0">
                <a:solidFill>
                  <a:srgbClr val="333333"/>
                </a:solidFill>
                <a:effectLst/>
                <a:latin typeface="Times New Roman" panose="02020603050405020304" pitchFamily="18" charset="0"/>
                <a:cs typeface="Times New Roman" panose="02020603050405020304" pitchFamily="18" charset="0"/>
              </a:rPr>
              <a:t> á </a:t>
            </a:r>
            <a:r>
              <a:rPr lang="en-US" sz="1600" b="0" i="0" dirty="0" err="1">
                <a:solidFill>
                  <a:srgbClr val="333333"/>
                </a:solidFill>
                <a:effectLst/>
                <a:latin typeface="Times New Roman" panose="02020603050405020304" pitchFamily="18" charset="0"/>
                <a:cs typeface="Times New Roman" panose="02020603050405020304" pitchFamily="18" charset="0"/>
              </a:rPr>
              <a:t>sviði</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starfsendurhæfingar</a:t>
            </a:r>
            <a:r>
              <a:rPr lang="en-US" sz="1600" dirty="0">
                <a:solidFill>
                  <a:srgbClr val="333333"/>
                </a:solidFill>
                <a:latin typeface="Times New Roman" panose="02020603050405020304" pitchFamily="18" charset="0"/>
                <a:cs typeface="Times New Roman" panose="02020603050405020304" pitchFamily="18" charset="0"/>
              </a:rPr>
              <a:t>, </a:t>
            </a:r>
            <a:r>
              <a:rPr lang="en-US" sz="1600" b="0" i="0" dirty="0">
                <a:solidFill>
                  <a:srgbClr val="333333"/>
                </a:solidFill>
                <a:effectLst/>
                <a:latin typeface="Times New Roman" panose="02020603050405020304" pitchFamily="18" charset="0"/>
                <a:cs typeface="Times New Roman" panose="02020603050405020304" pitchFamily="18" charset="0"/>
              </a:rPr>
              <a:t>sinnir </a:t>
            </a:r>
            <a:r>
              <a:rPr lang="en-US" sz="1600" b="0" i="0" dirty="0" err="1">
                <a:solidFill>
                  <a:srgbClr val="333333"/>
                </a:solidFill>
                <a:effectLst/>
                <a:latin typeface="Times New Roman" panose="02020603050405020304" pitchFamily="18" charset="0"/>
                <a:cs typeface="Times New Roman" panose="02020603050405020304" pitchFamily="18" charset="0"/>
              </a:rPr>
              <a:t>forvörnum</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þróunarverkefnum</a:t>
            </a:r>
            <a:r>
              <a:rPr lang="en-US" sz="1600" b="0" i="0" dirty="0">
                <a:solidFill>
                  <a:srgbClr val="333333"/>
                </a:solidFill>
                <a:effectLst/>
                <a:latin typeface="Times New Roman" panose="02020603050405020304" pitchFamily="18" charset="0"/>
                <a:cs typeface="Times New Roman" panose="02020603050405020304" pitchFamily="18" charset="0"/>
              </a:rPr>
              <a:t> og fræðslu með það að </a:t>
            </a:r>
            <a:r>
              <a:rPr lang="en-US" sz="1600" b="0" i="0" dirty="0" err="1">
                <a:solidFill>
                  <a:srgbClr val="333333"/>
                </a:solidFill>
                <a:effectLst/>
                <a:latin typeface="Times New Roman" panose="02020603050405020304" pitchFamily="18" charset="0"/>
                <a:cs typeface="Times New Roman" panose="02020603050405020304" pitchFamily="18" charset="0"/>
              </a:rPr>
              <a:t>markmiði</a:t>
            </a:r>
            <a:r>
              <a:rPr lang="en-US" sz="1600" b="0" i="0" dirty="0">
                <a:solidFill>
                  <a:srgbClr val="333333"/>
                </a:solidFill>
                <a:effectLst/>
                <a:latin typeface="Times New Roman" panose="02020603050405020304" pitchFamily="18" charset="0"/>
                <a:cs typeface="Times New Roman" panose="02020603050405020304" pitchFamily="18" charset="0"/>
              </a:rPr>
              <a:t> að koma í veg fyrir </a:t>
            </a:r>
            <a:r>
              <a:rPr lang="en-US" sz="1600" b="0" i="0" dirty="0" err="1">
                <a:solidFill>
                  <a:srgbClr val="333333"/>
                </a:solidFill>
                <a:effectLst/>
                <a:latin typeface="Times New Roman" panose="02020603050405020304" pitchFamily="18" charset="0"/>
                <a:cs typeface="Times New Roman" panose="02020603050405020304" pitchFamily="18" charset="0"/>
              </a:rPr>
              <a:t>brottfall</a:t>
            </a:r>
            <a:r>
              <a:rPr lang="en-US" sz="1600" b="0" i="0" dirty="0">
                <a:solidFill>
                  <a:srgbClr val="333333"/>
                </a:solidFill>
                <a:effectLst/>
                <a:latin typeface="Times New Roman" panose="02020603050405020304" pitchFamily="18" charset="0"/>
                <a:cs typeface="Times New Roman" panose="02020603050405020304" pitchFamily="18" charset="0"/>
              </a:rPr>
              <a:t> einstaklinga af </a:t>
            </a:r>
            <a:r>
              <a:rPr lang="en-US" sz="1600" b="0" i="0" dirty="0" err="1">
                <a:solidFill>
                  <a:srgbClr val="333333"/>
                </a:solidFill>
                <a:effectLst/>
                <a:latin typeface="Times New Roman" panose="02020603050405020304" pitchFamily="18" charset="0"/>
                <a:cs typeface="Times New Roman" panose="02020603050405020304" pitchFamily="18" charset="0"/>
              </a:rPr>
              <a:t>vinnumarkaði</a:t>
            </a:r>
            <a:r>
              <a:rPr lang="en-US" sz="1600" b="0" i="0" dirty="0">
                <a:solidFill>
                  <a:srgbClr val="333333"/>
                </a:solidFill>
                <a:effectLst/>
                <a:latin typeface="Times New Roman" panose="02020603050405020304" pitchFamily="18" charset="0"/>
                <a:cs typeface="Times New Roman" panose="02020603050405020304" pitchFamily="18" charset="0"/>
              </a:rPr>
              <a:t>.</a:t>
            </a:r>
            <a:br>
              <a:rPr lang="en-US" sz="1600" b="0" i="0" dirty="0">
                <a:solidFill>
                  <a:srgbClr val="333333"/>
                </a:solidFill>
                <a:effectLst/>
                <a:latin typeface="Times New Roman" panose="02020603050405020304" pitchFamily="18" charset="0"/>
                <a:cs typeface="Times New Roman" panose="02020603050405020304" pitchFamily="18" charset="0"/>
              </a:rPr>
            </a:br>
            <a:br>
              <a:rPr lang="en-US" sz="1600" b="0" i="0" dirty="0">
                <a:solidFill>
                  <a:srgbClr val="333333"/>
                </a:solidFill>
                <a:effectLst/>
                <a:latin typeface="Times New Roman" panose="02020603050405020304" pitchFamily="18" charset="0"/>
                <a:cs typeface="Times New Roman" panose="02020603050405020304" pitchFamily="18" charset="0"/>
              </a:rPr>
            </a:br>
            <a:r>
              <a:rPr lang="en-US" sz="1600" b="0" i="0" dirty="0">
                <a:solidFill>
                  <a:srgbClr val="333333"/>
                </a:solidFill>
                <a:effectLst/>
                <a:latin typeface="Times New Roman" panose="02020603050405020304" pitchFamily="18" charset="0"/>
                <a:cs typeface="Times New Roman" panose="02020603050405020304" pitchFamily="18" charset="0"/>
              </a:rPr>
              <a:t>Verkefni VIRK sem fór mest fyrir á síðasta ári var </a:t>
            </a:r>
            <a:r>
              <a:rPr lang="en-US" sz="1600" b="0" i="0" dirty="0" err="1">
                <a:solidFill>
                  <a:srgbClr val="333333"/>
                </a:solidFill>
                <a:effectLst/>
                <a:latin typeface="Times New Roman" panose="02020603050405020304" pitchFamily="18" charset="0"/>
                <a:cs typeface="Times New Roman" panose="02020603050405020304" pitchFamily="18" charset="0"/>
              </a:rPr>
              <a:t>auglýsingin</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1" i="0" dirty="0">
                <a:solidFill>
                  <a:schemeClr val="accent2"/>
                </a:solidFill>
                <a:effectLst/>
                <a:latin typeface="Times New Roman" panose="02020603050405020304" pitchFamily="18" charset="0"/>
                <a:cs typeface="Times New Roman" panose="02020603050405020304" pitchFamily="18" charset="0"/>
              </a:rPr>
              <a:t>Það </a:t>
            </a:r>
            <a:r>
              <a:rPr lang="en-US" sz="1600" b="1" i="0" dirty="0" err="1">
                <a:solidFill>
                  <a:schemeClr val="accent2"/>
                </a:solidFill>
                <a:effectLst/>
                <a:latin typeface="Times New Roman" panose="02020603050405020304" pitchFamily="18" charset="0"/>
                <a:cs typeface="Times New Roman" panose="02020603050405020304" pitchFamily="18" charset="0"/>
              </a:rPr>
              <a:t>má</a:t>
            </a:r>
            <a:r>
              <a:rPr lang="en-US" sz="1600" b="1" i="0" dirty="0">
                <a:solidFill>
                  <a:schemeClr val="accent2"/>
                </a:solidFill>
                <a:effectLst/>
                <a:latin typeface="Times New Roman" panose="02020603050405020304" pitchFamily="18" charset="0"/>
                <a:cs typeface="Times New Roman" panose="02020603050405020304" pitchFamily="18" charset="0"/>
              </a:rPr>
              <a:t> ekkert lengur</a:t>
            </a:r>
            <a:br>
              <a:rPr lang="en-US" sz="1600" b="0" i="0" dirty="0">
                <a:solidFill>
                  <a:srgbClr val="333333"/>
                </a:solidFill>
                <a:effectLst/>
                <a:latin typeface="Times New Roman" panose="02020603050405020304" pitchFamily="18" charset="0"/>
                <a:cs typeface="Times New Roman" panose="02020603050405020304" pitchFamily="18" charset="0"/>
              </a:rPr>
            </a:br>
            <a:r>
              <a:rPr lang="en-US" sz="1600" b="0" i="0" dirty="0">
                <a:solidFill>
                  <a:srgbClr val="333333"/>
                </a:solidFill>
                <a:effectLst/>
                <a:latin typeface="Times New Roman" panose="02020603050405020304" pitchFamily="18" charset="0"/>
                <a:cs typeface="Times New Roman" panose="02020603050405020304" pitchFamily="18" charset="0"/>
              </a:rPr>
              <a:t>Ljóst er að </a:t>
            </a:r>
            <a:r>
              <a:rPr lang="en-US" sz="1600" b="0" i="0" dirty="0" err="1">
                <a:solidFill>
                  <a:srgbClr val="333333"/>
                </a:solidFill>
                <a:effectLst/>
                <a:latin typeface="Times New Roman" panose="02020603050405020304" pitchFamily="18" charset="0"/>
                <a:cs typeface="Times New Roman" panose="02020603050405020304" pitchFamily="18" charset="0"/>
              </a:rPr>
              <a:t>breyting</a:t>
            </a:r>
            <a:r>
              <a:rPr lang="en-US" sz="1600" b="0" i="0" dirty="0">
                <a:solidFill>
                  <a:srgbClr val="333333"/>
                </a:solidFill>
                <a:effectLst/>
                <a:latin typeface="Times New Roman" panose="02020603050405020304" pitchFamily="18" charset="0"/>
                <a:cs typeface="Times New Roman" panose="02020603050405020304" pitchFamily="18" charset="0"/>
              </a:rPr>
              <a:t> þarf að verða á </a:t>
            </a:r>
            <a:r>
              <a:rPr lang="en-US" sz="1600" b="0" i="0" dirty="0" err="1">
                <a:solidFill>
                  <a:srgbClr val="333333"/>
                </a:solidFill>
                <a:effectLst/>
                <a:latin typeface="Times New Roman" panose="02020603050405020304" pitchFamily="18" charset="0"/>
                <a:cs typeface="Times New Roman" panose="02020603050405020304" pitchFamily="18" charset="0"/>
              </a:rPr>
              <a:t>vinnustaðamenningu</a:t>
            </a:r>
            <a:r>
              <a:rPr lang="en-US" sz="1600" b="0" i="0" dirty="0">
                <a:solidFill>
                  <a:srgbClr val="333333"/>
                </a:solidFill>
                <a:effectLst/>
                <a:latin typeface="Times New Roman" panose="02020603050405020304" pitchFamily="18" charset="0"/>
                <a:cs typeface="Times New Roman" panose="02020603050405020304" pitchFamily="18" charset="0"/>
              </a:rPr>
              <a:t> hér á </a:t>
            </a:r>
            <a:r>
              <a:rPr lang="en-US" sz="1600" b="0" i="0" dirty="0" err="1">
                <a:solidFill>
                  <a:srgbClr val="333333"/>
                </a:solidFill>
                <a:effectLst/>
                <a:latin typeface="Times New Roman" panose="02020603050405020304" pitchFamily="18" charset="0"/>
                <a:cs typeface="Times New Roman" panose="02020603050405020304" pitchFamily="18" charset="0"/>
              </a:rPr>
              <a:t>landi</a:t>
            </a:r>
            <a:r>
              <a:rPr lang="en-US" sz="1600" b="0" i="0" dirty="0">
                <a:solidFill>
                  <a:srgbClr val="333333"/>
                </a:solidFill>
                <a:effectLst/>
                <a:latin typeface="Times New Roman" panose="02020603050405020304" pitchFamily="18" charset="0"/>
                <a:cs typeface="Times New Roman" panose="02020603050405020304" pitchFamily="18" charset="0"/>
              </a:rPr>
              <a:t> og senda þarf skýr </a:t>
            </a:r>
            <a:r>
              <a:rPr lang="en-US" sz="1600" b="0" i="0" dirty="0" err="1">
                <a:solidFill>
                  <a:srgbClr val="333333"/>
                </a:solidFill>
                <a:effectLst/>
                <a:latin typeface="Times New Roman" panose="02020603050405020304" pitchFamily="18" charset="0"/>
                <a:cs typeface="Times New Roman" panose="02020603050405020304" pitchFamily="18" charset="0"/>
              </a:rPr>
              <a:t>skilaboð</a:t>
            </a:r>
            <a:r>
              <a:rPr lang="en-US" sz="1600" b="0" i="0" dirty="0">
                <a:solidFill>
                  <a:srgbClr val="333333"/>
                </a:solidFill>
                <a:effectLst/>
                <a:latin typeface="Times New Roman" panose="02020603050405020304" pitchFamily="18" charset="0"/>
                <a:cs typeface="Times New Roman" panose="02020603050405020304" pitchFamily="18" charset="0"/>
              </a:rPr>
              <a:t> til </a:t>
            </a:r>
            <a:r>
              <a:rPr lang="en-US" sz="1600" b="0" i="0" dirty="0" err="1">
                <a:solidFill>
                  <a:srgbClr val="333333"/>
                </a:solidFill>
                <a:effectLst/>
                <a:latin typeface="Times New Roman" panose="02020603050405020304" pitchFamily="18" charset="0"/>
                <a:cs typeface="Times New Roman" panose="02020603050405020304" pitchFamily="18" charset="0"/>
              </a:rPr>
              <a:t>fyrirtækja</a:t>
            </a:r>
            <a:r>
              <a:rPr lang="en-US" sz="1600" b="0" i="0" dirty="0">
                <a:solidFill>
                  <a:srgbClr val="333333"/>
                </a:solidFill>
                <a:effectLst/>
                <a:latin typeface="Times New Roman" panose="02020603050405020304" pitchFamily="18" charset="0"/>
                <a:cs typeface="Times New Roman" panose="02020603050405020304" pitchFamily="18" charset="0"/>
              </a:rPr>
              <a:t> og starfsfólks um að </a:t>
            </a:r>
            <a:r>
              <a:rPr lang="en-US" sz="1600" b="0" i="0" dirty="0" err="1">
                <a:solidFill>
                  <a:srgbClr val="333333"/>
                </a:solidFill>
                <a:effectLst/>
                <a:latin typeface="Times New Roman" panose="02020603050405020304" pitchFamily="18" charset="0"/>
                <a:cs typeface="Times New Roman" panose="02020603050405020304" pitchFamily="18" charset="0"/>
              </a:rPr>
              <a:t>einelti</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áreitni</a:t>
            </a:r>
            <a:r>
              <a:rPr lang="en-US" sz="1600" b="0" i="0" dirty="0">
                <a:solidFill>
                  <a:srgbClr val="333333"/>
                </a:solidFill>
                <a:effectLst/>
                <a:latin typeface="Times New Roman" panose="02020603050405020304" pitchFamily="18" charset="0"/>
                <a:cs typeface="Times New Roman" panose="02020603050405020304" pitchFamily="18" charset="0"/>
              </a:rPr>
              <a:t> og </a:t>
            </a:r>
            <a:r>
              <a:rPr lang="en-US" sz="1600" b="0" i="0" dirty="0" err="1">
                <a:solidFill>
                  <a:srgbClr val="333333"/>
                </a:solidFill>
                <a:effectLst/>
                <a:latin typeface="Times New Roman" panose="02020603050405020304" pitchFamily="18" charset="0"/>
                <a:cs typeface="Times New Roman" panose="02020603050405020304" pitchFamily="18" charset="0"/>
              </a:rPr>
              <a:t>ofbeldi</a:t>
            </a:r>
            <a:r>
              <a:rPr lang="en-US" sz="1600" b="0" i="0" dirty="0">
                <a:solidFill>
                  <a:srgbClr val="333333"/>
                </a:solidFill>
                <a:effectLst/>
                <a:latin typeface="Times New Roman" panose="02020603050405020304" pitchFamily="18" charset="0"/>
                <a:cs typeface="Times New Roman" panose="02020603050405020304" pitchFamily="18" charset="0"/>
              </a:rPr>
              <a:t> verði ekki liðið. Enginn á að þurfa að </a:t>
            </a:r>
            <a:r>
              <a:rPr lang="en-US" sz="1600" b="0" i="0" dirty="0" err="1">
                <a:solidFill>
                  <a:srgbClr val="333333"/>
                </a:solidFill>
                <a:effectLst/>
                <a:latin typeface="Times New Roman" panose="02020603050405020304" pitchFamily="18" charset="0"/>
                <a:cs typeface="Times New Roman" panose="02020603050405020304" pitchFamily="18" charset="0"/>
              </a:rPr>
              <a:t>sætta</a:t>
            </a:r>
            <a:r>
              <a:rPr lang="en-US" sz="1600" b="0" i="0" dirty="0">
                <a:solidFill>
                  <a:srgbClr val="333333"/>
                </a:solidFill>
                <a:effectLst/>
                <a:latin typeface="Times New Roman" panose="02020603050405020304" pitchFamily="18" charset="0"/>
                <a:cs typeface="Times New Roman" panose="02020603050405020304" pitchFamily="18" charset="0"/>
              </a:rPr>
              <a:t> sig við </a:t>
            </a:r>
            <a:r>
              <a:rPr lang="en-US" sz="1600" b="0" i="0" dirty="0" err="1">
                <a:solidFill>
                  <a:srgbClr val="333333"/>
                </a:solidFill>
                <a:effectLst/>
                <a:latin typeface="Times New Roman" panose="02020603050405020304" pitchFamily="18" charset="0"/>
                <a:cs typeface="Times New Roman" panose="02020603050405020304" pitchFamily="18" charset="0"/>
              </a:rPr>
              <a:t>óviðeigandi</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hegðun</a:t>
            </a:r>
            <a:r>
              <a:rPr lang="en-US" sz="1600" b="0" i="0" dirty="0">
                <a:solidFill>
                  <a:srgbClr val="333333"/>
                </a:solidFill>
                <a:effectLst/>
                <a:latin typeface="Times New Roman" panose="02020603050405020304" pitchFamily="18" charset="0"/>
                <a:cs typeface="Times New Roman" panose="02020603050405020304" pitchFamily="18" charset="0"/>
              </a:rPr>
              <a:t> á vinnustað á borð við </a:t>
            </a:r>
            <a:r>
              <a:rPr lang="en-US" sz="1600" b="0" i="0" dirty="0" err="1">
                <a:solidFill>
                  <a:srgbClr val="333333"/>
                </a:solidFill>
                <a:effectLst/>
                <a:latin typeface="Times New Roman" panose="02020603050405020304" pitchFamily="18" charset="0"/>
                <a:cs typeface="Times New Roman" panose="02020603050405020304" pitchFamily="18" charset="0"/>
              </a:rPr>
              <a:t>einelti</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kynferðislega</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áreitni</a:t>
            </a:r>
            <a:r>
              <a:rPr lang="en-US" sz="1600" b="0" i="0" dirty="0">
                <a:solidFill>
                  <a:srgbClr val="333333"/>
                </a:solidFill>
                <a:effectLst/>
                <a:latin typeface="Times New Roman" panose="02020603050405020304" pitchFamily="18" charset="0"/>
                <a:cs typeface="Times New Roman" panose="02020603050405020304" pitchFamily="18" charset="0"/>
              </a:rPr>
              <a:t> eða </a:t>
            </a:r>
            <a:r>
              <a:rPr lang="en-US" sz="1600" b="0" i="0" dirty="0" err="1">
                <a:solidFill>
                  <a:srgbClr val="333333"/>
                </a:solidFill>
                <a:effectLst/>
                <a:latin typeface="Times New Roman" panose="02020603050405020304" pitchFamily="18" charset="0"/>
                <a:cs typeface="Times New Roman" panose="02020603050405020304" pitchFamily="18" charset="0"/>
              </a:rPr>
              <a:t>kynbundið</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áreiti</a:t>
            </a:r>
            <a:r>
              <a:rPr lang="en-US" sz="1600" b="0" i="0" dirty="0">
                <a:solidFill>
                  <a:srgbClr val="333333"/>
                </a:solidFill>
                <a:effectLst/>
                <a:latin typeface="Times New Roman" panose="02020603050405020304" pitchFamily="18" charset="0"/>
                <a:cs typeface="Times New Roman" panose="02020603050405020304" pitchFamily="18" charset="0"/>
              </a:rPr>
              <a:t> eða annað </a:t>
            </a:r>
            <a:r>
              <a:rPr lang="en-US" sz="1600" b="0" i="0" dirty="0" err="1">
                <a:solidFill>
                  <a:srgbClr val="333333"/>
                </a:solidFill>
                <a:effectLst/>
                <a:latin typeface="Times New Roman" panose="02020603050405020304" pitchFamily="18" charset="0"/>
                <a:cs typeface="Times New Roman" panose="02020603050405020304" pitchFamily="18" charset="0"/>
              </a:rPr>
              <a:t>ofbeldi</a:t>
            </a:r>
            <a:r>
              <a:rPr lang="en-US" sz="1600" b="0" i="0" dirty="0">
                <a:solidFill>
                  <a:srgbClr val="333333"/>
                </a:solidFill>
                <a:effectLst/>
                <a:latin typeface="Times New Roman" panose="02020603050405020304" pitchFamily="18" charset="0"/>
                <a:cs typeface="Times New Roman" panose="02020603050405020304" pitchFamily="18" charset="0"/>
              </a:rPr>
              <a:t>.</a:t>
            </a:r>
            <a:br>
              <a:rPr lang="en-US" sz="1600" b="0" i="0" dirty="0">
                <a:solidFill>
                  <a:srgbClr val="333333"/>
                </a:solidFill>
                <a:effectLst/>
                <a:latin typeface="Times New Roman" panose="02020603050405020304" pitchFamily="18" charset="0"/>
                <a:cs typeface="Times New Roman" panose="02020603050405020304" pitchFamily="18" charset="0"/>
              </a:rPr>
            </a:br>
            <a:br>
              <a:rPr lang="en-US" sz="900" b="0" i="0" dirty="0">
                <a:solidFill>
                  <a:srgbClr val="333333"/>
                </a:solidFill>
                <a:effectLst/>
                <a:latin typeface="Fira Sans" panose="020B0503050000020004" pitchFamily="34" charset="0"/>
              </a:rPr>
            </a:br>
            <a:endParaRPr lang="en-US" sz="1800" dirty="0">
              <a:latin typeface="Times New Roman" panose="02020603050405020304" pitchFamily="18" charset="0"/>
              <a:cs typeface="Times New Roman" panose="02020603050405020304" pitchFamily="18" charset="0"/>
            </a:endParaRPr>
          </a:p>
        </p:txBody>
      </p:sp>
      <p:pic>
        <p:nvPicPr>
          <p:cNvPr id="3" name="Picture 2" descr="Logo, company name&#10;&#10;Description automatically generated">
            <a:extLst>
              <a:ext uri="{FF2B5EF4-FFF2-40B4-BE49-F238E27FC236}">
                <a16:creationId xmlns:a16="http://schemas.microsoft.com/office/drawing/2014/main" id="{523E9C3C-F4CF-B9DD-F449-D0C3DBFBF2BE}"/>
              </a:ext>
            </a:extLst>
          </p:cNvPr>
          <p:cNvPicPr>
            <a:picLocks noChangeAspect="1"/>
          </p:cNvPicPr>
          <p:nvPr/>
        </p:nvPicPr>
        <p:blipFill rotWithShape="1">
          <a:blip r:embed="rId2">
            <a:extLst>
              <a:ext uri="{28A0092B-C50C-407E-A947-70E740481C1C}">
                <a14:useLocalDpi xmlns:a14="http://schemas.microsoft.com/office/drawing/2010/main" val="0"/>
              </a:ext>
            </a:extLst>
          </a:blip>
          <a:srcRect t="7061" r="-3" b="-3"/>
          <a:stretch/>
        </p:blipFill>
        <p:spPr>
          <a:xfrm>
            <a:off x="838200" y="365125"/>
            <a:ext cx="1358521" cy="1325563"/>
          </a:xfrm>
          <a:prstGeom prst="rect">
            <a:avLst/>
          </a:prstGeom>
        </p:spPr>
      </p:pic>
      <p:pic>
        <p:nvPicPr>
          <p:cNvPr id="5" name="Picture 4">
            <a:extLst>
              <a:ext uri="{FF2B5EF4-FFF2-40B4-BE49-F238E27FC236}">
                <a16:creationId xmlns:a16="http://schemas.microsoft.com/office/drawing/2014/main" id="{660AF2C7-258C-9C28-6D0C-8F4CF76B5FB6}"/>
              </a:ext>
            </a:extLst>
          </p:cNvPr>
          <p:cNvPicPr>
            <a:picLocks noChangeAspect="1"/>
          </p:cNvPicPr>
          <p:nvPr/>
        </p:nvPicPr>
        <p:blipFill>
          <a:blip r:embed="rId3"/>
          <a:stretch>
            <a:fillRect/>
          </a:stretch>
        </p:blipFill>
        <p:spPr>
          <a:xfrm>
            <a:off x="4901049" y="709045"/>
            <a:ext cx="2524125" cy="1057275"/>
          </a:xfrm>
          <a:prstGeom prst="rect">
            <a:avLst/>
          </a:prstGeom>
        </p:spPr>
      </p:pic>
      <p:pic>
        <p:nvPicPr>
          <p:cNvPr id="7" name="Picture 6">
            <a:extLst>
              <a:ext uri="{FF2B5EF4-FFF2-40B4-BE49-F238E27FC236}">
                <a16:creationId xmlns:a16="http://schemas.microsoft.com/office/drawing/2014/main" id="{8B7C3457-8978-2FB4-BF37-899118F1FA30}"/>
              </a:ext>
            </a:extLst>
          </p:cNvPr>
          <p:cNvPicPr>
            <a:picLocks noChangeAspect="1"/>
          </p:cNvPicPr>
          <p:nvPr/>
        </p:nvPicPr>
        <p:blipFill>
          <a:blip r:embed="rId4"/>
          <a:stretch>
            <a:fillRect/>
          </a:stretch>
        </p:blipFill>
        <p:spPr>
          <a:xfrm>
            <a:off x="2196721" y="4756528"/>
            <a:ext cx="2502196" cy="1962850"/>
          </a:xfrm>
          <a:prstGeom prst="rect">
            <a:avLst/>
          </a:prstGeom>
        </p:spPr>
      </p:pic>
      <p:pic>
        <p:nvPicPr>
          <p:cNvPr id="9" name="Picture 8">
            <a:extLst>
              <a:ext uri="{FF2B5EF4-FFF2-40B4-BE49-F238E27FC236}">
                <a16:creationId xmlns:a16="http://schemas.microsoft.com/office/drawing/2014/main" id="{3B92E38C-8F78-D42F-0D61-707CCFEDEC51}"/>
              </a:ext>
            </a:extLst>
          </p:cNvPr>
          <p:cNvPicPr>
            <a:picLocks noChangeAspect="1"/>
          </p:cNvPicPr>
          <p:nvPr/>
        </p:nvPicPr>
        <p:blipFill>
          <a:blip r:embed="rId5"/>
          <a:stretch>
            <a:fillRect/>
          </a:stretch>
        </p:blipFill>
        <p:spPr>
          <a:xfrm>
            <a:off x="7083237" y="4555222"/>
            <a:ext cx="3599042" cy="2164156"/>
          </a:xfrm>
          <a:prstGeom prst="rect">
            <a:avLst/>
          </a:prstGeom>
        </p:spPr>
      </p:pic>
    </p:spTree>
    <p:extLst>
      <p:ext uri="{BB962C8B-B14F-4D97-AF65-F5344CB8AC3E}">
        <p14:creationId xmlns:p14="http://schemas.microsoft.com/office/powerpoint/2010/main" val="3530146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880F3-D045-CDFB-EEFE-5F9E8C15DB9F}"/>
              </a:ext>
            </a:extLst>
          </p:cNvPr>
          <p:cNvSpPr>
            <a:spLocks noGrp="1"/>
          </p:cNvSpPr>
          <p:nvPr>
            <p:ph type="title"/>
          </p:nvPr>
        </p:nvSpPr>
        <p:spPr>
          <a:xfrm>
            <a:off x="838200" y="365125"/>
            <a:ext cx="10515600" cy="5909840"/>
          </a:xfrm>
        </p:spPr>
        <p:txBody>
          <a:bodyPr/>
          <a:lstStyle/>
          <a:p>
            <a:br>
              <a:rPr lang="en-US" b="1" dirty="0">
                <a:solidFill>
                  <a:schemeClr val="accent5">
                    <a:lumMod val="50000"/>
                  </a:schemeClr>
                </a:solidFill>
              </a:rPr>
            </a:br>
            <a:r>
              <a:rPr lang="en-US" b="1" dirty="0">
                <a:solidFill>
                  <a:schemeClr val="accent5">
                    <a:lumMod val="50000"/>
                  </a:schemeClr>
                </a:solidFill>
              </a:rPr>
              <a:t>                           Þing BSRB</a:t>
            </a:r>
            <a:br>
              <a:rPr lang="en-US" b="1" dirty="0">
                <a:solidFill>
                  <a:schemeClr val="accent5">
                    <a:lumMod val="50000"/>
                  </a:schemeClr>
                </a:solidFill>
              </a:rPr>
            </a:br>
            <a:br>
              <a:rPr lang="en-US" b="1" dirty="0">
                <a:solidFill>
                  <a:schemeClr val="accent5">
                    <a:lumMod val="50000"/>
                  </a:schemeClr>
                </a:solidFill>
              </a:rPr>
            </a:br>
            <a:br>
              <a:rPr lang="en-US" sz="1800" b="1" dirty="0">
                <a:solidFill>
                  <a:schemeClr val="accent5">
                    <a:lumMod val="50000"/>
                  </a:schemeClr>
                </a:solidFill>
                <a:latin typeface="Times New Roman" panose="02020603050405020304" pitchFamily="18" charset="0"/>
                <a:cs typeface="Times New Roman" panose="02020603050405020304" pitchFamily="18" charset="0"/>
              </a:rPr>
            </a:br>
            <a:r>
              <a:rPr lang="en-US" sz="1800" dirty="0" err="1">
                <a:latin typeface="Times New Roman" panose="02020603050405020304" pitchFamily="18" charset="0"/>
                <a:cs typeface="Times New Roman" panose="02020603050405020304" pitchFamily="18" charset="0"/>
              </a:rPr>
              <a:t>Framhaldsþing</a:t>
            </a:r>
            <a:r>
              <a:rPr lang="en-US" sz="1800" dirty="0">
                <a:latin typeface="Times New Roman" panose="02020603050405020304" pitchFamily="18" charset="0"/>
                <a:cs typeface="Times New Roman" panose="02020603050405020304" pitchFamily="18" charset="0"/>
              </a:rPr>
              <a:t> BSRB var haldið 24. og 25. mars 2022 á </a:t>
            </a:r>
            <a:r>
              <a:rPr lang="is-IS" sz="1800" dirty="0">
                <a:effectLst/>
                <a:latin typeface="Times New Roman" panose="02020603050405020304" pitchFamily="18" charset="0"/>
                <a:ea typeface="Calibri" panose="020F0502020204030204" pitchFamily="34" charset="0"/>
                <a:cs typeface="Times New Roman" panose="02020603050405020304" pitchFamily="18" charset="0"/>
              </a:rPr>
              <a:t>Hilton Reykjavík Nordica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br>
              <a:rPr lang="en-US" sz="18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1800" dirty="0" err="1">
                <a:latin typeface="Times New Roman" panose="02020603050405020304" pitchFamily="18" charset="0"/>
                <a:ea typeface="Calibri" panose="020F0502020204030204" pitchFamily="34" charset="0"/>
                <a:cs typeface="Times New Roman" panose="02020603050405020304" pitchFamily="18" charset="0"/>
              </a:rPr>
              <a:t>Málefnahópar</a:t>
            </a:r>
            <a:r>
              <a:rPr lang="en-US" sz="1800" dirty="0">
                <a:latin typeface="Times New Roman" panose="02020603050405020304" pitchFamily="18" charset="0"/>
                <a:ea typeface="Calibri" panose="020F0502020204030204" pitchFamily="34" charset="0"/>
                <a:cs typeface="Times New Roman" panose="02020603050405020304" pitchFamily="18" charset="0"/>
              </a:rPr>
              <a:t> að þessu sinni voru:</a:t>
            </a:r>
            <a:br>
              <a:rPr lang="en-US" sz="1800" dirty="0">
                <a:latin typeface="Times New Roman" panose="02020603050405020304" pitchFamily="18" charset="0"/>
                <a:ea typeface="Calibri" panose="020F0502020204030204" pitchFamily="34" charset="0"/>
                <a:cs typeface="Times New Roman" panose="02020603050405020304" pitchFamily="18" charset="0"/>
              </a:rPr>
            </a:br>
            <a:br>
              <a:rPr lang="en-US" sz="1800" dirty="0">
                <a:latin typeface="Times New Roman" panose="02020603050405020304" pitchFamily="18" charset="0"/>
                <a:ea typeface="Calibri" panose="020F0502020204030204" pitchFamily="34" charset="0"/>
                <a:cs typeface="Times New Roman" panose="02020603050405020304" pitchFamily="18" charset="0"/>
              </a:rPr>
            </a:br>
            <a:r>
              <a:rPr lang="en-US" sz="1800" dirty="0">
                <a:latin typeface="Times New Roman" panose="02020603050405020304" pitchFamily="18" charset="0"/>
                <a:ea typeface="Calibri" panose="020F0502020204030204" pitchFamily="34" charset="0"/>
                <a:cs typeface="Times New Roman" panose="02020603050405020304" pitchFamily="18" charset="0"/>
              </a:rPr>
              <a:t>1. </a:t>
            </a:r>
            <a:r>
              <a:rPr lang="en-US" sz="1800" dirty="0" err="1">
                <a:latin typeface="Times New Roman" panose="02020603050405020304" pitchFamily="18" charset="0"/>
                <a:ea typeface="Calibri" panose="020F0502020204030204" pitchFamily="34" charset="0"/>
                <a:cs typeface="Times New Roman" panose="02020603050405020304" pitchFamily="18" charset="0"/>
              </a:rPr>
              <a:t>Starfsumhverfi</a:t>
            </a:r>
            <a:r>
              <a:rPr lang="en-US" sz="1800" dirty="0">
                <a:latin typeface="Times New Roman" panose="02020603050405020304" pitchFamily="18" charset="0"/>
                <a:ea typeface="Calibri" panose="020F0502020204030204" pitchFamily="34" charset="0"/>
                <a:cs typeface="Times New Roman" panose="02020603050405020304" pitchFamily="18" charset="0"/>
              </a:rPr>
              <a:t> starfsmanna í </a:t>
            </a:r>
            <a:r>
              <a:rPr lang="en-US" sz="1800" dirty="0" err="1">
                <a:latin typeface="Times New Roman" panose="02020603050405020304" pitchFamily="18" charset="0"/>
                <a:ea typeface="Calibri" panose="020F0502020204030204" pitchFamily="34" charset="0"/>
                <a:cs typeface="Times New Roman" panose="02020603050405020304" pitchFamily="18" charset="0"/>
              </a:rPr>
              <a:t>almannaþjónustu</a:t>
            </a:r>
            <a:br>
              <a:rPr lang="en-US" sz="1800" dirty="0">
                <a:latin typeface="Times New Roman" panose="02020603050405020304" pitchFamily="18" charset="0"/>
                <a:ea typeface="Calibri" panose="020F0502020204030204" pitchFamily="34" charset="0"/>
                <a:cs typeface="Times New Roman" panose="02020603050405020304" pitchFamily="18" charset="0"/>
              </a:rPr>
            </a:br>
            <a:r>
              <a:rPr lang="en-US" sz="1800" dirty="0">
                <a:latin typeface="Times New Roman" panose="02020603050405020304" pitchFamily="18" charset="0"/>
                <a:ea typeface="Calibri" panose="020F0502020204030204" pitchFamily="34" charset="0"/>
                <a:cs typeface="Times New Roman" panose="02020603050405020304" pitchFamily="18" charset="0"/>
              </a:rPr>
              <a:t>2. </a:t>
            </a:r>
            <a:r>
              <a:rPr lang="en-US" sz="1800" dirty="0" err="1">
                <a:latin typeface="Times New Roman" panose="02020603050405020304" pitchFamily="18" charset="0"/>
                <a:ea typeface="Calibri" panose="020F0502020204030204" pitchFamily="34" charset="0"/>
                <a:cs typeface="Times New Roman" panose="02020603050405020304" pitchFamily="18" charset="0"/>
              </a:rPr>
              <a:t>Kjaramál</a:t>
            </a:r>
            <a:br>
              <a:rPr lang="en-US" sz="1800" dirty="0">
                <a:latin typeface="Times New Roman" panose="02020603050405020304" pitchFamily="18" charset="0"/>
                <a:ea typeface="Calibri" panose="020F0502020204030204" pitchFamily="34" charset="0"/>
                <a:cs typeface="Times New Roman" panose="02020603050405020304" pitchFamily="18" charset="0"/>
              </a:rPr>
            </a:br>
            <a:r>
              <a:rPr lang="en-US" sz="1800" dirty="0">
                <a:latin typeface="Times New Roman" panose="02020603050405020304" pitchFamily="18" charset="0"/>
                <a:ea typeface="Calibri" panose="020F0502020204030204" pitchFamily="34" charset="0"/>
                <a:cs typeface="Times New Roman" panose="02020603050405020304" pitchFamily="18" charset="0"/>
              </a:rPr>
              <a:t>3. </a:t>
            </a:r>
            <a:r>
              <a:rPr lang="en-US" sz="1800" dirty="0" err="1">
                <a:latin typeface="Times New Roman" panose="02020603050405020304" pitchFamily="18" charset="0"/>
                <a:ea typeface="Calibri" panose="020F0502020204030204" pitchFamily="34" charset="0"/>
                <a:cs typeface="Times New Roman" panose="02020603050405020304" pitchFamily="18" charset="0"/>
              </a:rPr>
              <a:t>Velferðarmál</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br>
              <a:rPr lang="en-US" sz="1800" dirty="0">
                <a:latin typeface="Times New Roman" panose="02020603050405020304" pitchFamily="18" charset="0"/>
                <a:ea typeface="Calibri" panose="020F0502020204030204" pitchFamily="34" charset="0"/>
                <a:cs typeface="Times New Roman" panose="02020603050405020304" pitchFamily="18" charset="0"/>
              </a:rPr>
            </a:br>
            <a:r>
              <a:rPr lang="en-US" sz="1800" dirty="0">
                <a:latin typeface="Times New Roman" panose="02020603050405020304" pitchFamily="18" charset="0"/>
                <a:ea typeface="Calibri" panose="020F0502020204030204" pitchFamily="34" charset="0"/>
                <a:cs typeface="Times New Roman" panose="02020603050405020304" pitchFamily="18" charset="0"/>
              </a:rPr>
              <a:t>4. </a:t>
            </a:r>
            <a:r>
              <a:rPr lang="en-US" sz="1800" dirty="0" err="1">
                <a:latin typeface="Times New Roman" panose="02020603050405020304" pitchFamily="18" charset="0"/>
                <a:ea typeface="Calibri" panose="020F0502020204030204" pitchFamily="34" charset="0"/>
                <a:cs typeface="Times New Roman" panose="02020603050405020304" pitchFamily="18" charset="0"/>
              </a:rPr>
              <a:t>Jafnrétti</a:t>
            </a:r>
            <a:r>
              <a:rPr lang="en-US" sz="1800" dirty="0">
                <a:latin typeface="Times New Roman" panose="02020603050405020304" pitchFamily="18" charset="0"/>
                <a:ea typeface="Calibri" panose="020F0502020204030204" pitchFamily="34" charset="0"/>
                <a:cs typeface="Times New Roman" panose="02020603050405020304" pitchFamily="18" charset="0"/>
              </a:rPr>
              <a:t> og </a:t>
            </a:r>
            <a:r>
              <a:rPr lang="en-US" sz="1800" dirty="0" err="1">
                <a:latin typeface="Times New Roman" panose="02020603050405020304" pitchFamily="18" charset="0"/>
                <a:ea typeface="Calibri" panose="020F0502020204030204" pitchFamily="34" charset="0"/>
                <a:cs typeface="Times New Roman" panose="02020603050405020304" pitchFamily="18" charset="0"/>
              </a:rPr>
              <a:t>jöfnuður</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br>
              <a:rPr lang="en-US" sz="1800" dirty="0">
                <a:latin typeface="Times New Roman" panose="02020603050405020304" pitchFamily="18" charset="0"/>
                <a:ea typeface="Calibri" panose="020F0502020204030204" pitchFamily="34" charset="0"/>
                <a:cs typeface="Times New Roman" panose="02020603050405020304" pitchFamily="18" charset="0"/>
              </a:rPr>
            </a:br>
            <a:r>
              <a:rPr lang="en-US" sz="1800" dirty="0">
                <a:latin typeface="Times New Roman" panose="02020603050405020304" pitchFamily="18" charset="0"/>
                <a:ea typeface="Calibri" panose="020F0502020204030204" pitchFamily="34" charset="0"/>
                <a:cs typeface="Times New Roman" panose="02020603050405020304" pitchFamily="18" charset="0"/>
              </a:rPr>
              <a:t>5. </a:t>
            </a:r>
            <a:r>
              <a:rPr lang="en-US" sz="1800" dirty="0" err="1">
                <a:latin typeface="Times New Roman" panose="02020603050405020304" pitchFamily="18" charset="0"/>
                <a:ea typeface="Calibri" panose="020F0502020204030204" pitchFamily="34" charset="0"/>
                <a:cs typeface="Times New Roman" panose="02020603050405020304" pitchFamily="18" charset="0"/>
              </a:rPr>
              <a:t>Framtíðarvinnumarkaðurinn</a:t>
            </a:r>
            <a:br>
              <a:rPr lang="en-US" sz="1800" dirty="0">
                <a:latin typeface="Times New Roman" panose="02020603050405020304" pitchFamily="18" charset="0"/>
                <a:ea typeface="Calibri" panose="020F0502020204030204" pitchFamily="34" charset="0"/>
                <a:cs typeface="Times New Roman" panose="02020603050405020304" pitchFamily="18" charset="0"/>
              </a:rPr>
            </a:br>
            <a:br>
              <a:rPr lang="en-US" sz="1800" dirty="0">
                <a:latin typeface="Times New Roman" panose="02020603050405020304" pitchFamily="18" charset="0"/>
                <a:ea typeface="Calibri" panose="020F0502020204030204" pitchFamily="34" charset="0"/>
                <a:cs typeface="Times New Roman" panose="02020603050405020304" pitchFamily="18" charset="0"/>
              </a:rPr>
            </a:br>
            <a:r>
              <a:rPr lang="en-US" sz="1800" dirty="0">
                <a:latin typeface="Times New Roman" panose="02020603050405020304" pitchFamily="18" charset="0"/>
                <a:ea typeface="Calibri" panose="020F0502020204030204" pitchFamily="34" charset="0"/>
                <a:cs typeface="Times New Roman" panose="02020603050405020304" pitchFamily="18" charset="0"/>
              </a:rPr>
              <a:t>Það voru skrifaðir átta </a:t>
            </a:r>
            <a:r>
              <a:rPr lang="en-US" sz="1800" dirty="0" err="1">
                <a:latin typeface="Times New Roman" panose="02020603050405020304" pitchFamily="18" charset="0"/>
                <a:ea typeface="Calibri" panose="020F0502020204030204" pitchFamily="34" charset="0"/>
                <a:cs typeface="Times New Roman" panose="02020603050405020304" pitchFamily="18" charset="0"/>
              </a:rPr>
              <a:t>ályktanir</a:t>
            </a:r>
            <a:r>
              <a:rPr lang="en-US" sz="1800" dirty="0">
                <a:latin typeface="Times New Roman" panose="02020603050405020304" pitchFamily="18" charset="0"/>
                <a:ea typeface="Calibri" panose="020F0502020204030204" pitchFamily="34" charset="0"/>
                <a:cs typeface="Times New Roman" panose="02020603050405020304" pitchFamily="18" charset="0"/>
              </a:rPr>
              <a:t> og hægt er að lesa þær inn á heimasíður BSRB, brsb.is</a:t>
            </a:r>
            <a:br>
              <a:rPr lang="en-US" sz="1600" dirty="0">
                <a:latin typeface="Times New Roman" panose="02020603050405020304" pitchFamily="18" charset="0"/>
                <a:ea typeface="Calibri" panose="020F0502020204030204" pitchFamily="34" charset="0"/>
                <a:cs typeface="Times New Roman" panose="02020603050405020304" pitchFamily="18" charset="0"/>
              </a:rPr>
            </a:br>
            <a:endParaRPr lang="en-US" sz="1600" b="1" dirty="0">
              <a:latin typeface="Times New Roman" panose="02020603050405020304" pitchFamily="18" charset="0"/>
              <a:cs typeface="Times New Roman" panose="02020603050405020304" pitchFamily="18" charset="0"/>
            </a:endParaRPr>
          </a:p>
        </p:txBody>
      </p:sp>
      <p:pic>
        <p:nvPicPr>
          <p:cNvPr id="3" name="Picture 2" descr="Logo, company name&#10;&#10;Description automatically generated">
            <a:extLst>
              <a:ext uri="{FF2B5EF4-FFF2-40B4-BE49-F238E27FC236}">
                <a16:creationId xmlns:a16="http://schemas.microsoft.com/office/drawing/2014/main" id="{523E9C3C-F4CF-B9DD-F449-D0C3DBFBF2BE}"/>
              </a:ext>
            </a:extLst>
          </p:cNvPr>
          <p:cNvPicPr>
            <a:picLocks noChangeAspect="1"/>
          </p:cNvPicPr>
          <p:nvPr/>
        </p:nvPicPr>
        <p:blipFill rotWithShape="1">
          <a:blip r:embed="rId2">
            <a:extLst>
              <a:ext uri="{28A0092B-C50C-407E-A947-70E740481C1C}">
                <a14:useLocalDpi xmlns:a14="http://schemas.microsoft.com/office/drawing/2010/main" val="0"/>
              </a:ext>
            </a:extLst>
          </a:blip>
          <a:srcRect t="7061" r="-3" b="-3"/>
          <a:stretch/>
        </p:blipFill>
        <p:spPr>
          <a:xfrm>
            <a:off x="838200" y="365125"/>
            <a:ext cx="1358521" cy="1325563"/>
          </a:xfrm>
          <a:prstGeom prst="rect">
            <a:avLst/>
          </a:prstGeom>
        </p:spPr>
      </p:pic>
    </p:spTree>
    <p:extLst>
      <p:ext uri="{BB962C8B-B14F-4D97-AF65-F5344CB8AC3E}">
        <p14:creationId xmlns:p14="http://schemas.microsoft.com/office/powerpoint/2010/main" val="2212362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D2EB1-DA3B-3B8C-7EF8-B04CD1AB19B5}"/>
              </a:ext>
            </a:extLst>
          </p:cNvPr>
          <p:cNvSpPr>
            <a:spLocks noGrp="1"/>
          </p:cNvSpPr>
          <p:nvPr>
            <p:ph type="ctrTitle"/>
          </p:nvPr>
        </p:nvSpPr>
        <p:spPr>
          <a:xfrm>
            <a:off x="1109980" y="2919369"/>
            <a:ext cx="9966960" cy="3320941"/>
          </a:xfrm>
        </p:spPr>
        <p:txBody>
          <a:bodyPr>
            <a:normAutofit fontScale="90000"/>
          </a:bodyPr>
          <a:lstStyle/>
          <a:p>
            <a:r>
              <a:rPr lang="is-IS" sz="5800" b="1" dirty="0" err="1"/>
              <a:t>Ntr</a:t>
            </a:r>
            <a:r>
              <a:rPr lang="is-IS" sz="5800" b="1" dirty="0"/>
              <a:t> ráðstefnan var haldin að þessi sinni í </a:t>
            </a:r>
            <a:r>
              <a:rPr lang="is-IS" sz="5800" b="1" dirty="0" err="1"/>
              <a:t>Göteborg</a:t>
            </a:r>
            <a:r>
              <a:rPr lang="is-IS" sz="5800" b="1" dirty="0"/>
              <a:t> 21.-23. júní 2022</a:t>
            </a:r>
            <a:br>
              <a:rPr lang="is-IS" sz="5800" b="1" dirty="0"/>
            </a:br>
            <a:br>
              <a:rPr lang="is-IS" sz="2000" b="1" dirty="0"/>
            </a:br>
            <a:r>
              <a:rPr lang="is-IS" sz="2000" b="1" i="1" dirty="0">
                <a:effectLst/>
                <a:latin typeface="Calibri" panose="020F0502020204030204" pitchFamily="34" charset="0"/>
                <a:ea typeface="Calibri" panose="020F0502020204030204" pitchFamily="34" charset="0"/>
              </a:rPr>
              <a:t>Þar var meðal annars fjallað um þær áskoranir sem við stöndum frammi fyrir í blönduðum vinnumarkaði, heimavinna/vinna á vinnustað „</a:t>
            </a:r>
            <a:r>
              <a:rPr lang="is-IS" sz="2000" b="1" i="1" dirty="0" err="1">
                <a:effectLst/>
                <a:latin typeface="Calibri" panose="020F0502020204030204" pitchFamily="34" charset="0"/>
                <a:ea typeface="Calibri" panose="020F0502020204030204" pitchFamily="34" charset="0"/>
              </a:rPr>
              <a:t>hybride</a:t>
            </a:r>
            <a:r>
              <a:rPr lang="is-IS" sz="2000" b="1" i="1" dirty="0">
                <a:effectLst/>
                <a:latin typeface="Calibri" panose="020F0502020204030204" pitchFamily="34" charset="0"/>
                <a:ea typeface="Calibri" panose="020F0502020204030204" pitchFamily="34" charset="0"/>
              </a:rPr>
              <a:t> </a:t>
            </a:r>
            <a:r>
              <a:rPr lang="is-IS" sz="2000" b="1" i="1" dirty="0" err="1">
                <a:effectLst/>
                <a:latin typeface="Calibri" panose="020F0502020204030204" pitchFamily="34" charset="0"/>
                <a:ea typeface="Calibri" panose="020F0502020204030204" pitchFamily="34" charset="0"/>
              </a:rPr>
              <a:t>arbeidsmarkad</a:t>
            </a:r>
            <a:r>
              <a:rPr lang="is-IS" sz="2000" b="1" i="1" dirty="0">
                <a:effectLst/>
                <a:latin typeface="Calibri" panose="020F0502020204030204" pitchFamily="34" charset="0"/>
                <a:ea typeface="Calibri" panose="020F0502020204030204" pitchFamily="34" charset="0"/>
              </a:rPr>
              <a:t>“ og þær áskoranir sem við stóðum frammi fyrir í veirunni. </a:t>
            </a:r>
            <a:br>
              <a:rPr lang="en-US" sz="1800" dirty="0">
                <a:effectLst/>
                <a:latin typeface="Calibri" panose="020F0502020204030204" pitchFamily="34" charset="0"/>
                <a:ea typeface="Calibri" panose="020F0502020204030204" pitchFamily="34" charset="0"/>
              </a:rPr>
            </a:br>
            <a:endParaRPr lang="is-IS" sz="5800" b="1" dirty="0"/>
          </a:p>
        </p:txBody>
      </p:sp>
      <p:pic>
        <p:nvPicPr>
          <p:cNvPr id="7" name="Picture 6" descr="A picture containing text, clipart&#10;&#10;Description automatically generated">
            <a:extLst>
              <a:ext uri="{FF2B5EF4-FFF2-40B4-BE49-F238E27FC236}">
                <a16:creationId xmlns:a16="http://schemas.microsoft.com/office/drawing/2014/main" id="{CCCAEB66-A708-B2EA-40F8-DC1D34C76F0C}"/>
              </a:ext>
            </a:extLst>
          </p:cNvPr>
          <p:cNvPicPr>
            <a:picLocks noChangeAspect="1"/>
          </p:cNvPicPr>
          <p:nvPr/>
        </p:nvPicPr>
        <p:blipFill rotWithShape="1">
          <a:blip r:embed="rId2">
            <a:extLst>
              <a:ext uri="{28A0092B-C50C-407E-A947-70E740481C1C}">
                <a14:useLocalDpi xmlns:a14="http://schemas.microsoft.com/office/drawing/2010/main" val="0"/>
              </a:ext>
            </a:extLst>
          </a:blip>
          <a:srcRect r="1" b="5408"/>
          <a:stretch/>
        </p:blipFill>
        <p:spPr>
          <a:xfrm>
            <a:off x="6096000" y="617689"/>
            <a:ext cx="5665158" cy="1821996"/>
          </a:xfrm>
          <a:prstGeom prst="rect">
            <a:avLst/>
          </a:prstGeom>
        </p:spPr>
      </p:pic>
      <p:pic>
        <p:nvPicPr>
          <p:cNvPr id="4" name="Picture 3" descr="Logo, company name&#10;&#10;Description automatically generated">
            <a:extLst>
              <a:ext uri="{FF2B5EF4-FFF2-40B4-BE49-F238E27FC236}">
                <a16:creationId xmlns:a16="http://schemas.microsoft.com/office/drawing/2014/main" id="{E16E6068-D566-E5E1-3D2E-AD9C7BDCFDF6}"/>
              </a:ext>
            </a:extLst>
          </p:cNvPr>
          <p:cNvPicPr>
            <a:picLocks noChangeAspect="1"/>
          </p:cNvPicPr>
          <p:nvPr/>
        </p:nvPicPr>
        <p:blipFill rotWithShape="1">
          <a:blip r:embed="rId3">
            <a:extLst>
              <a:ext uri="{28A0092B-C50C-407E-A947-70E740481C1C}">
                <a14:useLocalDpi xmlns:a14="http://schemas.microsoft.com/office/drawing/2010/main" val="0"/>
              </a:ext>
            </a:extLst>
          </a:blip>
          <a:srcRect t="7061" r="-3" b="-3"/>
          <a:stretch/>
        </p:blipFill>
        <p:spPr>
          <a:xfrm>
            <a:off x="838200" y="365125"/>
            <a:ext cx="1358521" cy="1325563"/>
          </a:xfrm>
          <a:prstGeom prst="rect">
            <a:avLst/>
          </a:prstGeom>
        </p:spPr>
      </p:pic>
    </p:spTree>
    <p:extLst>
      <p:ext uri="{BB962C8B-B14F-4D97-AF65-F5344CB8AC3E}">
        <p14:creationId xmlns:p14="http://schemas.microsoft.com/office/powerpoint/2010/main" val="796009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54298-916B-4B16-8C60-CE0821E79D1C}"/>
              </a:ext>
            </a:extLst>
          </p:cNvPr>
          <p:cNvSpPr>
            <a:spLocks noGrp="1"/>
          </p:cNvSpPr>
          <p:nvPr>
            <p:ph type="title"/>
          </p:nvPr>
        </p:nvSpPr>
        <p:spPr>
          <a:xfrm>
            <a:off x="6421700" y="713232"/>
            <a:ext cx="5154168" cy="1197864"/>
          </a:xfrm>
        </p:spPr>
        <p:txBody>
          <a:bodyPr>
            <a:normAutofit/>
          </a:bodyPr>
          <a:lstStyle/>
          <a:p>
            <a:r>
              <a:rPr lang="is-IS" dirty="0"/>
              <a:t>Ntr ráðstefna</a:t>
            </a:r>
          </a:p>
        </p:txBody>
      </p:sp>
      <p:pic>
        <p:nvPicPr>
          <p:cNvPr id="5" name="Content Placeholder 4" descr="Text, letter&#10;&#10;Description automatically generated">
            <a:extLst>
              <a:ext uri="{FF2B5EF4-FFF2-40B4-BE49-F238E27FC236}">
                <a16:creationId xmlns:a16="http://schemas.microsoft.com/office/drawing/2014/main" id="{8D76840D-D14C-947B-DD73-F28D2C63ACF1}"/>
              </a:ext>
            </a:extLst>
          </p:cNvPr>
          <p:cNvPicPr>
            <a:picLocks noChangeAspect="1"/>
          </p:cNvPicPr>
          <p:nvPr/>
        </p:nvPicPr>
        <p:blipFill rotWithShape="1">
          <a:blip r:embed="rId2">
            <a:extLst>
              <a:ext uri="{28A0092B-C50C-407E-A947-70E740481C1C}">
                <a14:useLocalDpi xmlns:a14="http://schemas.microsoft.com/office/drawing/2010/main" val="0"/>
              </a:ext>
            </a:extLst>
          </a:blip>
          <a:srcRect t="506" b="5893"/>
          <a:stretch/>
        </p:blipFill>
        <p:spPr>
          <a:xfrm>
            <a:off x="20" y="10"/>
            <a:ext cx="5495089" cy="6857990"/>
          </a:xfrm>
          <a:prstGeom prst="rect">
            <a:avLst/>
          </a:prstGeom>
        </p:spPr>
      </p:pic>
      <p:sp>
        <p:nvSpPr>
          <p:cNvPr id="9" name="Content Placeholder 8">
            <a:extLst>
              <a:ext uri="{FF2B5EF4-FFF2-40B4-BE49-F238E27FC236}">
                <a16:creationId xmlns:a16="http://schemas.microsoft.com/office/drawing/2014/main" id="{ABD4340E-2572-F736-E6F0-671F46B4BA19}"/>
              </a:ext>
            </a:extLst>
          </p:cNvPr>
          <p:cNvSpPr>
            <a:spLocks noGrp="1"/>
          </p:cNvSpPr>
          <p:nvPr>
            <p:ph idx="1"/>
          </p:nvPr>
        </p:nvSpPr>
        <p:spPr>
          <a:xfrm>
            <a:off x="6421700" y="2048256"/>
            <a:ext cx="5154168" cy="4123944"/>
          </a:xfrm>
        </p:spPr>
        <p:txBody>
          <a:bodyPr anchor="t">
            <a:normAutofit/>
          </a:bodyPr>
          <a:lstStyle/>
          <a:p>
            <a:r>
              <a:rPr lang="en-US" sz="3600" dirty="0" err="1"/>
              <a:t>Hér</a:t>
            </a:r>
            <a:r>
              <a:rPr lang="en-US" sz="3600" dirty="0"/>
              <a:t> </a:t>
            </a:r>
            <a:r>
              <a:rPr lang="en-US" sz="3600" dirty="0" err="1"/>
              <a:t>má</a:t>
            </a:r>
            <a:r>
              <a:rPr lang="en-US" sz="3600" dirty="0"/>
              <a:t> </a:t>
            </a:r>
            <a:r>
              <a:rPr lang="en-US" sz="3600" dirty="0" err="1"/>
              <a:t>sjá</a:t>
            </a:r>
            <a:r>
              <a:rPr lang="en-US" sz="3600" dirty="0"/>
              <a:t> </a:t>
            </a:r>
            <a:r>
              <a:rPr lang="en-US" sz="3600" dirty="0" err="1"/>
              <a:t>metnaðarfulla</a:t>
            </a:r>
            <a:r>
              <a:rPr lang="en-US" sz="3600" dirty="0"/>
              <a:t> </a:t>
            </a:r>
            <a:r>
              <a:rPr lang="en-US" sz="3600" dirty="0" err="1"/>
              <a:t>dagskrá</a:t>
            </a:r>
            <a:r>
              <a:rPr lang="en-US" sz="3600" dirty="0"/>
              <a:t> </a:t>
            </a:r>
            <a:r>
              <a:rPr lang="en-US" sz="3600" dirty="0" err="1"/>
              <a:t>ráðstefnunnar</a:t>
            </a:r>
            <a:endParaRPr lang="en-US" sz="3600" dirty="0"/>
          </a:p>
        </p:txBody>
      </p:sp>
    </p:spTree>
    <p:extLst>
      <p:ext uri="{BB962C8B-B14F-4D97-AF65-F5344CB8AC3E}">
        <p14:creationId xmlns:p14="http://schemas.microsoft.com/office/powerpoint/2010/main" val="32982318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B8019D75B09848B99CDE69FCA40F70" ma:contentTypeVersion="18" ma:contentTypeDescription="Create a new document." ma:contentTypeScope="" ma:versionID="49f8de9b147267b8bf2c0840e541094f">
  <xsd:schema xmlns:xsd="http://www.w3.org/2001/XMLSchema" xmlns:xs="http://www.w3.org/2001/XMLSchema" xmlns:p="http://schemas.microsoft.com/office/2006/metadata/properties" xmlns:ns2="b3ee7de3-654a-4398-89b2-c0ff3bf67b72" xmlns:ns3="33bcc9e5-d66e-4294-b1e1-16cfced389d3" targetNamespace="http://schemas.microsoft.com/office/2006/metadata/properties" ma:root="true" ma:fieldsID="b1a8d277e4b81b88e1a40691a1f26d49" ns2:_="" ns3:_="">
    <xsd:import namespace="b3ee7de3-654a-4398-89b2-c0ff3bf67b72"/>
    <xsd:import namespace="33bcc9e5-d66e-4294-b1e1-16cfced389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ee7de3-654a-4398-89b2-c0ff3bf67b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c5d6872-2627-479c-ace5-f48705a2e8a8"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3bcc9e5-d66e-4294-b1e1-16cfced389d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f418068-c738-4546-b908-708e8e7cdcd7}" ma:internalName="TaxCatchAll" ma:showField="CatchAllData" ma:web="33bcc9e5-d66e-4294-b1e1-16cfced389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3bcc9e5-d66e-4294-b1e1-16cfced389d3" xsi:nil="true"/>
    <lcf76f155ced4ddcb4097134ff3c332f xmlns="b3ee7de3-654a-4398-89b2-c0ff3bf67b7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EF66F07-C869-4D73-BF1D-800F38F0D4BA}"/>
</file>

<file path=customXml/itemProps2.xml><?xml version="1.0" encoding="utf-8"?>
<ds:datastoreItem xmlns:ds="http://schemas.openxmlformats.org/officeDocument/2006/customXml" ds:itemID="{705936DF-32C0-46B9-A058-8BEC7AFF704B}">
  <ds:schemaRefs>
    <ds:schemaRef ds:uri="http://schemas.microsoft.com/sharepoint/v3/contenttype/forms"/>
  </ds:schemaRefs>
</ds:datastoreItem>
</file>

<file path=customXml/itemProps3.xml><?xml version="1.0" encoding="utf-8"?>
<ds:datastoreItem xmlns:ds="http://schemas.openxmlformats.org/officeDocument/2006/customXml" ds:itemID="{B37C6CDC-C3BA-4DC8-8FA9-FE2A6F69EA95}"/>
</file>

<file path=docProps/app.xml><?xml version="1.0" encoding="utf-8"?>
<Properties xmlns="http://schemas.openxmlformats.org/officeDocument/2006/extended-properties" xmlns:vt="http://schemas.openxmlformats.org/officeDocument/2006/docPropsVTypes">
  <Template>Office Theme 2013 - 2022</Template>
  <TotalTime>625</TotalTime>
  <Words>2543</Words>
  <Application>Microsoft Office PowerPoint</Application>
  <PresentationFormat>Widescreen</PresentationFormat>
  <Paragraphs>29</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Calibri Light</vt:lpstr>
      <vt:lpstr>Fira Sans</vt:lpstr>
      <vt:lpstr>Lato</vt:lpstr>
      <vt:lpstr>Overpass</vt:lpstr>
      <vt:lpstr>Times New Roman</vt:lpstr>
      <vt:lpstr>Office Theme</vt:lpstr>
      <vt:lpstr>Stjórn Starfsmannafélags Kópavogs            </vt:lpstr>
      <vt:lpstr>                                     BSRB Við erum eitt af aðildarfélögum innan BSRB sem eru stærstu samtök opinberra starfsmanna á Íslandi. Aðildarfélög innan BSRB eru 20 talsins og fjöldi félagsfólks rúmlega 22.000. þ.e. 20 stéttarfélög og eitt til auka sem er félag Samband lífeyrisþega ríkis og bæja.  Í BSRB eru tveir þriðju félagsfólk konur. Hlutverk BSRB er að fara með forystu í hagsmuna- og réttindabaráttu starfsmanna í almannaþjónustu hjá ríki, sveitarfélögum og á almennum vinnumarkaði gagnvart atvinnurekendum og stjórnvöldum og stuðla að bættu velferðarsamfélagi. Bandalagið fer með samningsrétt í sameiginlegum málum félaganna og þeim sem því er falið hverju sinni. BSRB styður og eflir aðildarfélögin við gerð kjarasamninga og hagsmunagæslu félagsfólks. Bandalagið vinnur að samstöðu meðal aðildarfélaga og stuðlar að jafnræði þeirra í framkvæmd þjónustu til félagsfólks. Bandalagið vinnur jafnframt að fræðslu- upplýsinga- og menningarstarfsemi og jafnri meðferð einstaklinga á vinnumarkaði. Þá vinnur BSRB að aukinni samstöðu, samstarfi og tengslum í stéttarfélagsmálefnum innanlands og erlendis.      </vt:lpstr>
      <vt:lpstr>                                         BSRB  Það eru sex starfsnefndir á vegum BSRB og á SfK fulltrúa í þessum öllum nefndum. Nefnd um afkomuöryggi:   Steina Sigurðardóttir Nefnd um almannaþjónustu:  Gunnar Heimir Ragnarsson Heilbrigðisnefnd:   Jóhannes Ævar Hilmarsson Framtíðarnefnd:    Málfríður Anna Gunnlaugsdóttir Réttindanefnd:   Marta Ólöf Jónsdóttir Nefnd um lífeyrismál:   Marta Ólöf Jónsdóttir Starfið innan þessara nefnda er þungamiðja þess starfs sem unnið er innan BSRB þvert á öll stéttarfélaga. Þessar nefndir hafa verið með á sinni könnu eins og lengingu fæðingarorlofs, brúa bilið milli fæðingarorlofs og leikskóla, menntamálin og tækifærin í fjórðu iðnbyltingunni, lífeyrismál og svo margt fleira. Þing BSRB er haldi á þriggja ára fresti og var hluti af því haldið um mánaðamótin september, október 2021. En vegna heimsfaraldursins þá var haldinn hálfur dagur í gegnum fjarbúnað til að ganga frá formsatriðum en þinginu sjálf fresta til 24. og 25. mars 2022. Nefndirnar sem um getið var hér fyrir ofan starfa á milli þinga og taka á stóru málunum sem er svo ályktað er um á Þinginu. Þingið er nú lokið og vil ég þakka stjórn og trúnaðarmönnum fyrir þeirra störf í þágu félagsins.  </vt:lpstr>
      <vt:lpstr>                                               Formannaráð BSRB  Í formannaráði BSRB sitja allir formenn innan bandalagsins.  Það voru haldnir 4 fundir á liðnu ári. 17. – 18. október var haldinn formannaráðfundur í Stykkishólmi þar sem fjalla var um kröfur gagnvart stjórnvöldum í komandi kjarasamningum, heilbrigðismál, fræðslumál og framtíðin, húsnæðismál, stuðningur við barnafjölskyldur, staða launafólks á Íslandi, Blær íbúðarfélag og margt fleira.   </vt:lpstr>
      <vt:lpstr>                               BSRB   Formaður Starfsmannafélags Kópavogs er fyrsti varamaður í stjórn BSRB og er einnig fulltrúa BSRB í stjórn VIRK og hefur setið í framkvæmdastjórn VIRK 2022 - 2023</vt:lpstr>
      <vt:lpstr>  Hlutverk VIRK er að efla starfsgetu einstaklinga með heilsubrest sem stefna að aukinni þátttöku á vinnumarkaði. VIRK veitir markvissa og árangursríka þjónustu á sviði starfsendurhæfingar.  VIRK veitir þjónustu í samstarfi við stéttarfélög, fagaðila, fyrirtæki og stofnanir um allt land, vinnur með atvinnulífinu að því að skapa fjölbreytt tækifæri fyrir einstaklinga með skerta starfsgetu. VIRK stuðlar að auknum rannsóknum og þróun á sviði starfsendurhæfingar, sinnir forvörnum, þróunarverkefnum og fræðslu með það að markmiði að koma í veg fyrir brottfall einstaklinga af vinnumarkaði.  Verkefni VIRK sem fór mest fyrir á síðasta ári var auglýsingin Það má ekkert lengur Ljóst er að breyting þarf að verða á vinnustaðamenningu hér á landi og senda þarf skýr skilaboð til fyrirtækja og starfsfólks um að einelti, áreitni og ofbeldi verði ekki liðið. Enginn á að þurfa að sætta sig við óviðeigandi hegðun á vinnustað á borð við einelti, kynferðislega áreitni eða kynbundið áreiti eða annað ofbeldi.  </vt:lpstr>
      <vt:lpstr>                            Þing BSRB   Framhaldsþing BSRB var haldið 24. og 25. mars 2022 á Hilton Reykjavík Nordica.  Málefnahópar að þessu sinni voru:  1. Starfsumhverfi starfsmanna í almannaþjónustu 2. Kjaramál 3. Velferðarmál  4. Jafnrétti og jöfnuður  5. Framtíðarvinnumarkaðurinn  Það voru skrifaðir átta ályktanir og hægt er að lesa þær inn á heimasíður BSRB, brsb.is </vt:lpstr>
      <vt:lpstr>Ntr ráðstefnan var haldin að þessi sinni í Göteborg 21.-23. júní 2022  Þar var meðal annars fjallað um þær áskoranir sem við stöndum frammi fyrir í blönduðum vinnumarkaði, heimavinna/vinna á vinnustað „hybride arbeidsmarkad“ og þær áskoranir sem við stóðum frammi fyrir í veirunni.  </vt:lpstr>
      <vt:lpstr>Ntr ráðstefna</vt:lpstr>
      <vt:lpstr>                       Skakkt verðmætamat  Fundur um skakkt verðmætamat var haldið á Hilton Reykjavík þann 5. október 2022.   Á fundinum var Sóley Tómasdóttir, stofnandi JUST Consulting, fjalla um hvað felist í hugtakinu jafnrétti. Heiður Margrét Björnsdóttir, hagfræðingur BSRB, fór yfir helstu niðurstöður skýrslunnar „Verðmætamat kvennastarfa“ og Helga Björg Ragnarsdóttir, hjá Jafnlaunastofu, sem fjallaði um virðismat starfa. </vt:lpstr>
      <vt:lpstr>                  Birtar greinar í tilefni dagsins: Konur á afsláttarkjörum? Sonja Ýr Þorbergsdóttir, formaður BSRB Fjögur þúsund milljarðar á 47 árum Sóley Tómasdóttir Kynbundið launamisrétti: Að spara til tjóns í jafnréttis- og velferðarmálum Stjórnarkonur í Feminískum fjármálum Vissuð þið þetta?  Sandra B. Franks, formaður Sjúkraliðafélags Íslands Það munar um minna Helga Björg Olgu Ragnarsdóttir, framkvæmdastýra Jafnlaunastofu Upprætum kerfisbundið vanmat á störfum kvenna Friðrik Jónsson, formaður BHM og Brynhildur Heiðar- og Ómarsdóttir, formaður jafnréttisnefndar BHM Konur! Hættum að vinna ókeypis!Tatjana Latinovic, formaður Kvenréttindafélags Ísland </vt:lpstr>
      <vt:lpstr>      Þann 3. nóvember 2022 var í fyrsta sinn veitt verðlaun fyrir valið á sveitarfeálgi ársins. </vt:lpstr>
      <vt:lpstr>             Fjögur sveitarfélög voru tilnefnd sveitarfélag ársins 2022. Öll fjögur eru staðsett á Suðurlandi en þetta er í fyrsta sinn sem sveitarfélag ársins er valið.  Sveitarfélögin fjögur eru Grímsnes- og Grafningshreppur, Hrunamannahreppur, Flóahreppur og Bláskógabyggð.   Tilgangurinn með könnuninni er að hvetja stjórnendur sveitarfélaganna til að veita starfsumhverfinu meiri athygli og ráðast í umbótaverkefni þar sem þess er þörf. Einnig er ætlunin að niðurstöðurnar skapi almenna umræðu um starfsumhverfi og stjórnun á vinnustöðum, félagsfólki stéttarfélaganna til hagsbóta. Ekki síst er tilgangurinn að veita góðum vinnustöðum viðurkenningu fyrir að hlúa vel að starfsfólki. </vt:lpstr>
      <vt:lpstr>                   Starfsmenntasjóður   Launagreiðandi greiðir sérstakt gjald í starfsmenntunarsjóð félagsins og skal gjald þetta nema 0,4% af heildarlaunagreiðslum félagsmanna.  Það er stjórn félagsins sem sér um að úthluta úr þessum sjóði og fer sú úthlutun fram á stjórnarfundum.  Teknar voru fyrir 372 umsóknir og samtals var úthlutað úr sjóðnum rétt tæplega 18.000.000 krónur. </vt:lpstr>
      <vt:lpstr>                                                     Vísindasjóður  Launagreiðandi greiðir mánaðarlegt framlag í sjóðinn, sem nemur 1,5% af föstum dagvinnulaunum starfsmanna fyrir þá félagsmenn sem eru með háskólapróf enda sé gerð krafa um slíka menntun í viðkomandi starf.  Stjórn sjóðsins árið 2022 er skipuð : Ingólfur Arnarson    Fjármálasviði Mara Ólöf Jónsdóttir   Formaður SfK  Málfríður Anna Gunnlaugsdóttir  Bæjarskrifstofur Jón Júlíusson    Menntasviði Teknar voru  fyrir 18 umsóknir og samtals var úthlutað tæplega um 3.000.000 krónum.  </vt:lpstr>
      <vt:lpstr>                                               Mannauðssjóður  Mannauðssjóður kom inn í kjarasamninga 2011 og er sameiginlegur sjóður 3ja stéttarfélaga Starfsmannafélags Kópavogs, Garðabæjar og Suðurnesja. Í þennan sjóð geta eingöngu stofnanir sótt í. Sjóðurinn styrkir fræðsluverkefni á sviði símenntunar svo sem vegna námskeiðs/starfsnáms, námsgagnagerðar, útgáfu á námsefni og undirbúnings starfsmenntunar.  Í þennan sjóð sækja stofnanir og aðrir vinnuveitendur sem í hann greiða sem og stjórnir þeirra starfsmannafélaga sem aðild eiga að sjóðnum.    Mannauðssjóður KSG er aðili að Starfsmennt vegna bæjarstarfsmanna.  </vt:lpstr>
      <vt:lpstr>                            Starfsmennt   Starfsmennt er upphaflega tilkomið vegna endur og símenntun ríkisstarfsmanna, þegar Mannauðssjóðir bæjarstarfsmannafélaga voru stofnaðir þá var gerður samningu við Starfsmennt.   Fræðslusetrið Starfsmennt býður opinberum starfsmönnum upp á starfstengda símenntun og veitir stofnunum heildstæða þjónustu á sviði starfsþróunar og mannauðseflingar. Þjónustan er sérsniðin að þörfum þátttakenda um allt land í krafti faglegs samstarfsnets og öflugs vefkerfis. </vt:lpstr>
      <vt:lpstr>                                                     Styrktarsjóður BSRB  Sjóðurinn var stofnaður samkvæmt samkomulagi BSRB annars vegar og fjármálaráðherra f.h. ríkissjóða, Reykjavíkurborgar og Launanefndar sveitarfélaga hins vegar frá 24. október 2000. Starfsmannafélag Kópavogs gerðist aðili að styrktarsjóði BSRB í kjarasamning árið 2001. Verkefni sjóðsins er að veita sjóðfélögum styrktarsjóðs fjárhagsaðstoð í veikinda- og slysatilvikum og styrkir sjóðurinn fyrirbyggjandi aðgerðir á sviði heilsueflingar og forvarnir gegn sjúkdómum. </vt:lpstr>
      <vt:lpstr>                              Félagsfólk    Félagsfólk í SfK eru rétt um 1.400 og fer félagið okkar ört stækkandi og fjölgar okkar félagsmönnum ört yfir sumartímann. Starfsmannafélag Kópavogs er stærsta stéttarfélag innan eins sveitarfélags fyrir utan þeirra stéttarfélaga sem hafa verið að sameinast að undanförnu.  </vt:lpstr>
      <vt:lpstr>                      Orlofsmál   Launagreiðandi greiðir 0,9% af öllum launum félagsmanna í orlofssjóð. Orlofsmál félagsins skipta okkar félagsmenn miklu máli og hefur félagið lagt mikið kapp á það að gera orlofsmálin í heild sinni starfræn, valkostina eftirsótta og fl. Orlofsmálið er stór þáttur í starfi félagsins og verður þessi málaflokki gerð skil af fulltrúa orlofsnefndar hér eftir smá stund. </vt:lpstr>
      <vt:lpstr>    Starfsmat – ferli - framkvæmd – staða  Starfsmatskerfið er greiningartæki sem er notað til að meta með kerfisbundnum hætti þær kröfur sem gerðar eru til starfsmanna. Kerfið byggir á hlutlægum viðmiðum sem notuð eru til að bera saman störf í samræmi við þær kröfur sem í störfunum, óháð hæfni þeirra sem störfin vinna.  Markmið starfsmats er að tryggja að starfsmönnum séu ákvörðuð laun með eins málefnalegum og hlutlægum aðferðum og hægt er. Leiðir það til þess að störfum sé raðað þannig til grunnlauna að þau séu hin sömu fyrir störf sem metin eru jafnkrefjandi, óháð starfsstöðum, stéttarfélagi eða kyni.   </vt:lpstr>
      <vt:lpstr>                          Kjarasamningar  Skrifað var undir kjarasamning í mars 2020 og tók hann gildi frá 1. janúar 2020 gildir til 31. mars 2023. Varðandi undirbúningsvinnu fyrir komandi kjarasamninga þá hefur sami háttur verið á og áður. Í samstarfi og samvinnu eru sex stéttarfélög sem vinna saman að undirbúningi kjarasamninga og eru það Starfsmannafélag Kópavogs, Hafnarfjarðar, Garðabæjar, Mosfellsbæjar, Suðurnesja og Félag opinberra starfsmanna á suðurlandi, FOSS og ber nafnið Samstarf.  Þrátt fyrir að hér sem verið að skila af sér árinu 2022 þá erum við hér og nú í dag búin að boða til verkfalla í kjarabaráttu okkar við Samband íslenskra sveitarfélaga þar sem 66,4% okkar félagsfólk tók þátt og nærri 92% samþykkja verkföll. Það er og verður okkar barátta að ná fram þeim kjarabótum fyrir okkar félagsfólk sem vinna sömu eða sambærileg störf sömu laun og hefur verið samið við önnur stéttarfélög.   </vt:lpstr>
      <vt:lpstr>                                                 Tilefni kröfunnar   Við undirbúning að gerð nýrra kjarasamninga aðildarfélaga BSRB og Sambandsins hefur félagsfólk er vinnur hjá sveitarfélögum gert skýra kröfu um að leiðrétta verði misrétti í launum sem skapast hefur milli fólks sem heyrir undir aðildarfélög SGS annars vegar og BSRB hins vegar á tímabilinu 1. janúar til 31. mars 2023. Krafan kemur til af því að SGS félagar fengu launahækkanir frá ársbyrjun sem að óbreyttu myndi fela í sér að launahækkanir fyrir árið 2023 yrðu 128.000 krónur lægri að meðaltali, fyrir starfsfólk sveitarfélaga sem á aðild að BSRB félögum samanborið við SGS félaga. Þessir hópar vinna gjarnan hlið við hlið í sömu starfsheitum innan sömu stofnana sveitarfélaga. Einkum á þetta við innan leikskóla, grunnskóla, heimila fatlaðs fólks, íþróttamannvirkja og áhaldahúsa. </vt:lpstr>
      <vt:lpstr>              Tilefni kröfunnar – framhald  Starfsmannafélag Kópavogs telur blasa við að slík mismunun í launum stangast á við jafnlaunákvæði jafnréttislaga og jafnræðisreglu stjórnsýslulaga enda skýr dómaframkvæmd fyrir því að lagaskylda hvílir á atvinnurekendum um að tryggja jöfn laun og kjör fyrir jafnverðmæt og sambærileg störf óháð kyni og óheimilt er að mismuna fólki í sambærilegum eða jafnverðmætum störfum í launum á grundvelli þess að mismunandi kjarasamningar gildi um kjör þeirra, sbr. m.a. dóm Hæstaréttar nr. 255/1996 (útsendingarstjórar RÚV).</vt:lpstr>
      <vt:lpstr>                Félagsmannasjóð  Félagsmannasjóðurinn Katla er nýr sjóður og kom inn í síðustu kjarasamningum 2020 þar sem launagreiðandi greiðir 1,24% af heildarlaunum starfsmanna. Sjóður þessi greiðist út 1. febrúar ár hvert. </vt:lpstr>
      <vt:lpstr>                Málefni skrifstofu  Starfsemi félagsins er til húsa í Bæjarlind 14 í Kópavogi. Starfsmenn skrifstofu er þrír talsins, það eru:     </vt:lpstr>
      <vt:lpstr>                    Trúnaðarmenn   Trúnaðarmenn hafa ákveðnu hlutverki að gegna fyrir okkur öll og þeirra störf má alls ekki vanmeta. Þeir eru og eiga að vera tengiliðir stjórnar og félagsmanna innan starfsstöðvanna. Það hefur mætt töluvert á trúnaðarmönnum undanfarið og hafa þeir sýnt það og sannað eina ferðina enn hvað þau eru öflugur hópur. Að undanförum hefur verið mikið samtal milli trúnaðarmanna og stéttarfélagsins og fundað ört, mæting hefur verið með besta móti og mikill baráttu andi. Það er aðdáunarvert að fylgjast með krafti, þori og þrautseigju þeirra í baráttunni fyrir jöfnuði. Hjá okkur eru starfandi um 40 trúnaðarmenn og vil ég hér nota tækifærið fyrir hönd stjórnarinnar og þakka þeim öllum fyrir vel unnin störf í þágu félagsins.  </vt:lpstr>
      <vt:lpstr>                                                                    Lokaorð Kæru félagar.  Við erum lögð af stað í baráttu, baráttu sem er réttlát, færir okkur jöfnuð og velferð. Verkalýðsbarátta snýst í grunninn um réttlæti, jöfnuð og velferð. Það er rauði þráðurinn í baráttu okkar. Verkalýðshreyfingin er í raun ekki að berjast fyrir neinu öðru. Þess vegna sætir það stundum furðu hversu erfitt það getur verið að ná þessu í gegn í samningum við vinnuveitendur. Það er því alveg ljóst að hér þarf verk að vinna. Ekki síst fyrir verkalýðshreyfinguna en ekki síður almenning sem þarf að styðja þessa baráttu. Ef almenningur vill sjá framfarir í átt að auknu réttlæti, meiri jöfnuð og bættri velferð þá er tækifærið núna. Við krefjumst þess að sö,u jöfn laun verði greidd fyrir sömu störf.    Fyrir hönd stjórnar, Marta Ólöf Jónsdóttir  Góðar stundir.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Stjórn Starfsmannafélags Kópavogs            </dc:title>
  <dc:creator>Marta Ólöf Jónsdóttir</dc:creator>
  <cp:lastModifiedBy>Marta Ólöf Jónsdóttir</cp:lastModifiedBy>
  <cp:revision>1</cp:revision>
  <dcterms:created xsi:type="dcterms:W3CDTF">2023-05-08T08:46:41Z</dcterms:created>
  <dcterms:modified xsi:type="dcterms:W3CDTF">2023-05-11T14:46:57Z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0x010100B1B8019D75B09848B99CDE69FCA40F70</vt:lpwstr>
  </property>
  <property fmtid="{D5CDD505-2E9C-101B-9397-08002B2CF9AE}" pid="3" name="MediaServiceImageTags">
    <vt:lpwstr/>
  </property>
</Properties>
</file>